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1118" r:id="rId2"/>
    <p:sldId id="1435" r:id="rId3"/>
    <p:sldId id="1396" r:id="rId4"/>
    <p:sldId id="1389" r:id="rId5"/>
    <p:sldId id="1445" r:id="rId6"/>
    <p:sldId id="1401" r:id="rId7"/>
    <p:sldId id="1440" r:id="rId8"/>
    <p:sldId id="1441" r:id="rId9"/>
    <p:sldId id="1443" r:id="rId10"/>
    <p:sldId id="1418" r:id="rId11"/>
    <p:sldId id="1419" r:id="rId12"/>
    <p:sldId id="1420" r:id="rId13"/>
    <p:sldId id="1421" r:id="rId14"/>
    <p:sldId id="1422" r:id="rId15"/>
    <p:sldId id="1427" r:id="rId16"/>
    <p:sldId id="1446" r:id="rId17"/>
    <p:sldId id="1428" r:id="rId18"/>
    <p:sldId id="1434" r:id="rId19"/>
  </p:sldIdLst>
  <p:sldSz cx="9144000" cy="6858000" type="screen4x3"/>
  <p:notesSz cx="6858000" cy="9945688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buClr>
        <a:schemeClr val="tx1"/>
      </a:buClr>
      <a:defRPr kumimoji="1" sz="1400" b="1" kern="1200">
        <a:solidFill>
          <a:schemeClr val="tx1"/>
        </a:solidFill>
        <a:latin typeface="Arial" charset="0"/>
        <a:ea typeface="돋움체" pitchFamily="49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buClr>
        <a:schemeClr val="tx1"/>
      </a:buClr>
      <a:defRPr kumimoji="1" sz="1400" b="1" kern="1200">
        <a:solidFill>
          <a:schemeClr val="tx1"/>
        </a:solidFill>
        <a:latin typeface="Arial" charset="0"/>
        <a:ea typeface="돋움체" pitchFamily="49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buClr>
        <a:schemeClr val="tx1"/>
      </a:buClr>
      <a:defRPr kumimoji="1" sz="1400" b="1" kern="1200">
        <a:solidFill>
          <a:schemeClr val="tx1"/>
        </a:solidFill>
        <a:latin typeface="Arial" charset="0"/>
        <a:ea typeface="돋움체" pitchFamily="49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buClr>
        <a:schemeClr val="tx1"/>
      </a:buClr>
      <a:defRPr kumimoji="1" sz="1400" b="1" kern="1200">
        <a:solidFill>
          <a:schemeClr val="tx1"/>
        </a:solidFill>
        <a:latin typeface="Arial" charset="0"/>
        <a:ea typeface="돋움체" pitchFamily="49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buClr>
        <a:schemeClr val="tx1"/>
      </a:buClr>
      <a:defRPr kumimoji="1" sz="1400" b="1" kern="1200">
        <a:solidFill>
          <a:schemeClr val="tx1"/>
        </a:solidFill>
        <a:latin typeface="Arial" charset="0"/>
        <a:ea typeface="돋움체" pitchFamily="49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체" pitchFamily="49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체" pitchFamily="49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체" pitchFamily="49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체" pitchFamily="49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3ED"/>
    <a:srgbClr val="3333CC"/>
    <a:srgbClr val="CC3300"/>
    <a:srgbClr val="FF3300"/>
    <a:srgbClr val="006600"/>
    <a:srgbClr val="666699"/>
    <a:srgbClr val="996633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8604" autoAdjust="0"/>
    <p:restoredTop sz="98686" autoAdjust="0"/>
  </p:normalViewPr>
  <p:slideViewPr>
    <p:cSldViewPr>
      <p:cViewPr varScale="1">
        <p:scale>
          <a:sx n="125" d="100"/>
          <a:sy n="125" d="100"/>
        </p:scale>
        <p:origin x="-1236" y="-90"/>
      </p:cViewPr>
      <p:guideLst>
        <p:guide orient="horz" pos="2394"/>
        <p:guide pos="5511"/>
        <p:guide pos="2880"/>
        <p:guide pos="249"/>
        <p:guide pos="4558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00" d="100"/>
          <a:sy n="100" d="100"/>
        </p:scale>
        <p:origin x="-738" y="2550"/>
      </p:cViewPr>
      <p:guideLst>
        <p:guide orient="horz" pos="3133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8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8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676" cy="49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4" tIns="45122" rIns="90244" bIns="45122" numCol="1" anchor="t" anchorCtr="0" compatLnSpc="1">
            <a:prstTxWarp prst="textNoShape">
              <a:avLst/>
            </a:prstTxWarp>
          </a:bodyPr>
          <a:lstStyle>
            <a:lvl1pPr algn="l" defTabSz="900177">
              <a:buClrTx/>
              <a:defRPr sz="1300" b="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7325" y="0"/>
            <a:ext cx="2970676" cy="49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4" tIns="45122" rIns="90244" bIns="45122" numCol="1" anchor="t" anchorCtr="0" compatLnSpc="1">
            <a:prstTxWarp prst="textNoShape">
              <a:avLst/>
            </a:prstTxWarp>
          </a:bodyPr>
          <a:lstStyle>
            <a:lvl1pPr algn="r" defTabSz="900177">
              <a:buClrTx/>
              <a:defRPr sz="1300" b="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0410"/>
            <a:ext cx="2970676" cy="49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4" tIns="45122" rIns="90244" bIns="45122" numCol="1" anchor="b" anchorCtr="0" compatLnSpc="1">
            <a:prstTxWarp prst="textNoShape">
              <a:avLst/>
            </a:prstTxWarp>
          </a:bodyPr>
          <a:lstStyle>
            <a:lvl1pPr algn="l" defTabSz="900177">
              <a:buClrTx/>
              <a:defRPr sz="1300" b="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7325" y="9450410"/>
            <a:ext cx="2970676" cy="49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4" tIns="45122" rIns="90244" bIns="45122" numCol="1" anchor="b" anchorCtr="0" compatLnSpc="1">
            <a:prstTxWarp prst="textNoShape">
              <a:avLst/>
            </a:prstTxWarp>
          </a:bodyPr>
          <a:lstStyle>
            <a:lvl1pPr algn="r" defTabSz="900177">
              <a:buClrTx/>
              <a:defRPr sz="1300" b="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C10BA78-4CB4-4053-AA81-787962D7BDA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36804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676" cy="49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4" tIns="45122" rIns="90244" bIns="45122" numCol="1" anchor="t" anchorCtr="0" compatLnSpc="1">
            <a:prstTxWarp prst="textNoShape">
              <a:avLst/>
            </a:prstTxWarp>
          </a:bodyPr>
          <a:lstStyle>
            <a:lvl1pPr algn="l" defTabSz="900177">
              <a:buClrTx/>
              <a:defRPr sz="1300" b="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7325" y="0"/>
            <a:ext cx="2970676" cy="49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4" tIns="45122" rIns="90244" bIns="45122" numCol="1" anchor="t" anchorCtr="0" compatLnSpc="1">
            <a:prstTxWarp prst="textNoShape">
              <a:avLst/>
            </a:prstTxWarp>
          </a:bodyPr>
          <a:lstStyle>
            <a:lvl1pPr algn="r" defTabSz="900177">
              <a:buClrTx/>
              <a:defRPr sz="1300" b="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295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3583" y="4725977"/>
            <a:ext cx="5030835" cy="4476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4" tIns="45122" rIns="90244" bIns="451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0410"/>
            <a:ext cx="2970676" cy="49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4" tIns="45122" rIns="90244" bIns="45122" numCol="1" anchor="b" anchorCtr="0" compatLnSpc="1">
            <a:prstTxWarp prst="textNoShape">
              <a:avLst/>
            </a:prstTxWarp>
          </a:bodyPr>
          <a:lstStyle>
            <a:lvl1pPr algn="l" defTabSz="900177">
              <a:buClrTx/>
              <a:defRPr sz="1300" b="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7325" y="9450410"/>
            <a:ext cx="2970676" cy="49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4" tIns="45122" rIns="90244" bIns="45122" numCol="1" anchor="b" anchorCtr="0" compatLnSpc="1">
            <a:prstTxWarp prst="textNoShape">
              <a:avLst/>
            </a:prstTxWarp>
          </a:bodyPr>
          <a:lstStyle>
            <a:lvl1pPr algn="r" defTabSz="900177">
              <a:buClrTx/>
              <a:defRPr sz="1300" b="0" smtClean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78395E0-0BEF-4D6B-BC21-A68571F045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162342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1D98DC-22A4-49F0-9F60-C23D1AE7FD3C}" type="slidenum">
              <a:rPr lang="en-US" altLang="ko-KR"/>
              <a:pPr/>
              <a:t>0</a:t>
            </a:fld>
            <a:endParaRPr lang="en-US" altLang="ko-KR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>
            <a:lvl1pPr algn="ctr">
              <a:defRPr sz="2800" b="0">
                <a:solidFill>
                  <a:schemeClr val="tx1"/>
                </a:solidFill>
                <a:latin typeface="Impact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D1676-83B6-463B-9F3D-AB844F8750B5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75438" y="44450"/>
            <a:ext cx="2100262" cy="131286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69888" y="44450"/>
            <a:ext cx="6153150" cy="131286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38526-F829-45D2-85B2-914EAD7D6A8A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53E22-708F-4672-A2F5-6E42D1F97C0A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F8898-626E-4B4A-A544-413FCFF39AC0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69888" y="671513"/>
            <a:ext cx="4125912" cy="68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671513"/>
            <a:ext cx="4127500" cy="68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DB9A7-10F7-4684-B28E-554651BED6DF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0ABC5-B8F3-4EFA-AE84-5FAEA1C0674E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3CB3C-C51A-44CB-9C64-E6D7409DA999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CCE91-73A4-44FE-849B-C1A243AB4C43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CF70A-DF81-4FB0-924C-F862250FE3CD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136D2-C434-4CCE-9479-C0A97AEEDC7C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69888" y="44450"/>
            <a:ext cx="840581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888" y="671513"/>
            <a:ext cx="840581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000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85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buClrTx/>
              <a:defRPr sz="600"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defRPr sz="1000" b="0"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9475" y="6542088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defRPr sz="1300" smtClean="0"/>
            </a:lvl1pPr>
          </a:lstStyle>
          <a:p>
            <a:pPr>
              <a:defRPr/>
            </a:pPr>
            <a:fld id="{26798B0B-C6EE-4623-A3B2-48DFCC498B7C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0" y="671513"/>
            <a:ext cx="9144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rgbClr val="0000FF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rgbClr val="0000FF"/>
          </a:solidFill>
          <a:latin typeface="Arial" charset="0"/>
          <a:ea typeface="돋움체" pitchFamily="49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rgbClr val="0000FF"/>
          </a:solidFill>
          <a:latin typeface="Arial" charset="0"/>
          <a:ea typeface="돋움체" pitchFamily="49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rgbClr val="0000FF"/>
          </a:solidFill>
          <a:latin typeface="Arial" charset="0"/>
          <a:ea typeface="돋움체" pitchFamily="49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b="1">
          <a:solidFill>
            <a:srgbClr val="0000FF"/>
          </a:solidFill>
          <a:latin typeface="Arial" charset="0"/>
          <a:ea typeface="돋움체" pitchFamily="49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b="1">
          <a:solidFill>
            <a:srgbClr val="0000FF"/>
          </a:solidFill>
          <a:latin typeface="Arial" charset="0"/>
          <a:ea typeface="돋움체" pitchFamily="49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b="1">
          <a:solidFill>
            <a:srgbClr val="0000FF"/>
          </a:solidFill>
          <a:latin typeface="Arial" charset="0"/>
          <a:ea typeface="돋움체" pitchFamily="49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b="1">
          <a:solidFill>
            <a:srgbClr val="0000FF"/>
          </a:solidFill>
          <a:latin typeface="Arial" charset="0"/>
          <a:ea typeface="돋움체" pitchFamily="49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b="1">
          <a:solidFill>
            <a:srgbClr val="0000FF"/>
          </a:solidFill>
          <a:latin typeface="Arial" charset="0"/>
          <a:ea typeface="돋움체" pitchFamily="49" charset="-127"/>
        </a:defRPr>
      </a:lvl9pPr>
    </p:titleStyle>
    <p:bodyStyle>
      <a:lvl1pPr algn="l" rtl="0" eaLnBrk="0" fontAlgn="base" latinLnBrk="1" hangingPunct="0">
        <a:spcBef>
          <a:spcPct val="0"/>
        </a:spcBef>
        <a:spcAft>
          <a:spcPct val="0"/>
        </a:spcAft>
        <a:buClr>
          <a:schemeClr val="tx1"/>
        </a:buClr>
        <a:defRPr kumimoji="1" sz="1600" b="1">
          <a:solidFill>
            <a:schemeClr val="tx1"/>
          </a:solidFill>
          <a:latin typeface="+mn-lt"/>
          <a:ea typeface="+mn-ea"/>
          <a:cs typeface="+mn-cs"/>
        </a:defRPr>
      </a:lvl1pPr>
      <a:lvl2pPr marL="301625" indent="-187325" algn="l" rtl="0" eaLnBrk="0" fontAlgn="base" latinLnBrk="1" hangingPunct="0">
        <a:spcBef>
          <a:spcPct val="20000"/>
        </a:spcBef>
        <a:spcAft>
          <a:spcPct val="0"/>
        </a:spcAft>
        <a:buSzPct val="120000"/>
        <a:buChar char="-"/>
        <a:defRPr kumimoji="1" sz="1400">
          <a:solidFill>
            <a:schemeClr val="tx1"/>
          </a:solidFill>
          <a:latin typeface="+mn-lt"/>
          <a:ea typeface="+mn-ea"/>
        </a:defRPr>
      </a:lvl2pPr>
      <a:lvl3pPr marL="603250" indent="-187325" algn="l" rtl="0" eaLnBrk="0" fontAlgn="base" latinLnBrk="1" hangingPunct="0">
        <a:spcBef>
          <a:spcPct val="20000"/>
        </a:spcBef>
        <a:spcAft>
          <a:spcPct val="0"/>
        </a:spcAft>
        <a:buSzPct val="75000"/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904875" indent="-187325" algn="l" rtl="0" eaLnBrk="0" fontAlgn="base" latinLnBrk="1" hangingPunct="0">
        <a:spcBef>
          <a:spcPct val="20000"/>
        </a:spcBef>
        <a:spcAft>
          <a:spcPct val="0"/>
        </a:spcAft>
        <a:buChar char="-"/>
        <a:defRPr kumimoji="1" sz="1400">
          <a:solidFill>
            <a:schemeClr val="tx1"/>
          </a:solidFill>
          <a:latin typeface="+mn-lt"/>
          <a:ea typeface="+mn-ea"/>
        </a:defRPr>
      </a:lvl4pPr>
      <a:lvl5pPr marL="1200150" indent="-180975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657350" indent="-180975" algn="l" rtl="0" fontAlgn="base" latinLnBrk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114550" indent="-180975" algn="l" rtl="0" fontAlgn="base" latinLnBrk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571750" indent="-180975" algn="l" rtl="0" fontAlgn="base" latinLnBrk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028950" indent="-180975" algn="l" rtl="0" fontAlgn="base" latinLnBrk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png"/><Relationship Id="rId4" Type="http://schemas.openxmlformats.org/officeDocument/2006/relationships/image" Target="../media/image1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6.bin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1.png"/><Relationship Id="rId4" Type="http://schemas.openxmlformats.org/officeDocument/2006/relationships/image" Target="../media/image19.wmf"/><Relationship Id="rId9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3.png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4.wmf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88" y="947738"/>
            <a:ext cx="9140825" cy="11430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ko-KR" altLang="en-US" sz="30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돋움" pitchFamily="50" charset="-127"/>
              </a:rPr>
              <a:t>애널리스트</a:t>
            </a:r>
            <a:r>
              <a:rPr lang="ko-KR" altLang="en-US" sz="3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돋움" pitchFamily="50" charset="-127"/>
              </a:rPr>
              <a:t> 커버리지가 이익조정에 미치는 영향</a:t>
            </a:r>
            <a:br>
              <a:rPr lang="ko-KR" altLang="en-US" sz="3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돋움" pitchFamily="50" charset="-127"/>
              </a:rPr>
            </a:br>
            <a:r>
              <a:rPr lang="en-US" altLang="ko-KR" sz="2400" b="1" dirty="0" smtClean="0">
                <a:latin typeface="Arial" charset="0"/>
                <a:ea typeface="돋움" pitchFamily="50" charset="-127"/>
              </a:rPr>
              <a:t>- </a:t>
            </a:r>
            <a:r>
              <a:rPr lang="ko-KR" altLang="en-US" sz="2400" b="1" dirty="0" smtClean="0">
                <a:latin typeface="Arial" charset="0"/>
                <a:ea typeface="돋움" pitchFamily="50" charset="-127"/>
              </a:rPr>
              <a:t>한미 비교 </a:t>
            </a:r>
            <a:r>
              <a:rPr lang="en-US" altLang="ko-KR" sz="2400" b="1" dirty="0" smtClean="0">
                <a:latin typeface="Arial" charset="0"/>
                <a:ea typeface="돋움" pitchFamily="50" charset="-127"/>
              </a:rPr>
              <a:t>- </a:t>
            </a:r>
            <a:endParaRPr lang="en-US" altLang="ko-KR" sz="2400" b="1" dirty="0" smtClean="0">
              <a:solidFill>
                <a:srgbClr val="000000"/>
              </a:solidFill>
              <a:latin typeface="Arial" charset="0"/>
              <a:ea typeface="돋움" pitchFamily="50" charset="-127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88" y="3605213"/>
            <a:ext cx="9140825" cy="396875"/>
          </a:xfrm>
          <a:noFill/>
        </p:spPr>
        <p:txBody>
          <a:bodyPr anchor="ctr" anchorCtr="1">
            <a:spAutoFit/>
          </a:bodyPr>
          <a:lstStyle/>
          <a:p>
            <a:pPr algn="ctr" eaLnBrk="1" hangingPunct="1"/>
            <a:r>
              <a:rPr lang="en-US" altLang="ko-KR" sz="2000" dirty="0" smtClean="0">
                <a:ea typeface="돋움" pitchFamily="50" charset="-127"/>
              </a:rPr>
              <a:t>2011. 10. 22.</a:t>
            </a:r>
          </a:p>
        </p:txBody>
      </p:sp>
      <p:sp>
        <p:nvSpPr>
          <p:cNvPr id="3076" name="Text Box 14"/>
          <p:cNvSpPr txBox="1">
            <a:spLocks noChangeArrowheads="1"/>
          </p:cNvSpPr>
          <p:nvPr/>
        </p:nvSpPr>
        <p:spPr bwMode="auto">
          <a:xfrm>
            <a:off x="5292725" y="5013325"/>
            <a:ext cx="28416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latinLnBrk="0">
              <a:spcAft>
                <a:spcPct val="15000"/>
              </a:spcAft>
              <a:buClrTx/>
            </a:pPr>
            <a:r>
              <a:rPr lang="ko-KR" altLang="en-US" sz="2000" b="0">
                <a:ea typeface="돋움" pitchFamily="50" charset="-127"/>
              </a:rPr>
              <a:t>윤 금 상 </a:t>
            </a:r>
            <a:r>
              <a:rPr lang="en-US" altLang="ko-KR" sz="2000" b="0">
                <a:ea typeface="돋움" pitchFamily="50" charset="-127"/>
              </a:rPr>
              <a:t>(</a:t>
            </a:r>
            <a:r>
              <a:rPr lang="ko-KR" altLang="en-US" sz="2000" b="0">
                <a:ea typeface="돋움" pitchFamily="50" charset="-127"/>
              </a:rPr>
              <a:t>인하대학교</a:t>
            </a:r>
            <a:r>
              <a:rPr lang="en-US" altLang="ko-KR" sz="2000" b="0">
                <a:ea typeface="돋움" pitchFamily="50" charset="-127"/>
              </a:rPr>
              <a:t>)</a:t>
            </a:r>
          </a:p>
          <a:p>
            <a:pPr algn="l" latinLnBrk="0">
              <a:spcAft>
                <a:spcPct val="15000"/>
              </a:spcAft>
              <a:buClrTx/>
            </a:pPr>
            <a:r>
              <a:rPr lang="ko-KR" altLang="en-US" sz="2000" b="0">
                <a:ea typeface="돋움" pitchFamily="50" charset="-127"/>
              </a:rPr>
              <a:t>고 재 민 </a:t>
            </a:r>
            <a:r>
              <a:rPr lang="en-US" altLang="ko-KR" sz="2000" b="0">
                <a:ea typeface="돋움" pitchFamily="50" charset="-127"/>
              </a:rPr>
              <a:t>(</a:t>
            </a:r>
            <a:r>
              <a:rPr lang="ko-KR" altLang="en-US" sz="2000" b="0">
                <a:ea typeface="돋움" pitchFamily="50" charset="-127"/>
              </a:rPr>
              <a:t>인하대학교</a:t>
            </a:r>
            <a:r>
              <a:rPr lang="en-US" altLang="ko-KR" sz="2000" b="0">
                <a:ea typeface="돋움" pitchFamily="50" charset="-127"/>
              </a:rPr>
              <a:t>)</a:t>
            </a:r>
          </a:p>
          <a:p>
            <a:pPr algn="l" latinLnBrk="0">
              <a:spcAft>
                <a:spcPct val="15000"/>
              </a:spcAft>
              <a:buClrTx/>
            </a:pPr>
            <a:r>
              <a:rPr lang="ko-KR" altLang="en-US" sz="2000" b="0">
                <a:ea typeface="돋움" pitchFamily="50" charset="-127"/>
              </a:rPr>
              <a:t>김 동 하 </a:t>
            </a:r>
            <a:r>
              <a:rPr lang="en-US" altLang="ko-KR" sz="2000" b="0">
                <a:ea typeface="돋움" pitchFamily="50" charset="-127"/>
              </a:rPr>
              <a:t>(</a:t>
            </a:r>
            <a:r>
              <a:rPr lang="ko-KR" altLang="en-US" sz="2000" b="0">
                <a:ea typeface="돋움" pitchFamily="50" charset="-127"/>
              </a:rPr>
              <a:t>인하대학교</a:t>
            </a:r>
            <a:r>
              <a:rPr lang="en-US" altLang="ko-KR" sz="2000" b="0">
                <a:ea typeface="돋움" pitchFamily="50" charset="-127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FBB65B-6844-42BD-ADBD-4F973C7E781D}" type="slidenum">
              <a:rPr lang="en-US" altLang="ko-KR" smtClean="0"/>
              <a:pPr/>
              <a:t>9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4340" name="Rectangle 62"/>
          <p:cNvSpPr>
            <a:spLocks noChangeArrowheads="1"/>
          </p:cNvSpPr>
          <p:nvPr/>
        </p:nvSpPr>
        <p:spPr bwMode="auto">
          <a:xfrm>
            <a:off x="0" y="2244725"/>
            <a:ext cx="9144000" cy="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15" name="개체 14"/>
          <p:cNvGraphicFramePr>
            <a:graphicFrameLocks noChangeAspect="1"/>
          </p:cNvGraphicFramePr>
          <p:nvPr/>
        </p:nvGraphicFramePr>
        <p:xfrm>
          <a:off x="958850" y="1412875"/>
          <a:ext cx="355441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수식" r:id="rId3" imgW="2171520" imgH="228600" progId="Equation.3">
                  <p:embed/>
                </p:oleObj>
              </mc:Choice>
              <mc:Fallback>
                <p:oleObj name="수식" r:id="rId3" imgW="2171520" imgH="2286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850" y="1412875"/>
                        <a:ext cx="3554413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1698625" y="2349500"/>
          <a:ext cx="57785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수식" r:id="rId5" imgW="3593880" imgH="228600" progId="Equation.3">
                  <p:embed/>
                </p:oleObj>
              </mc:Choice>
              <mc:Fallback>
                <p:oleObj name="수식" r:id="rId5" imgW="3593880" imgH="2286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625" y="2349500"/>
                        <a:ext cx="5778500" cy="358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084168" y="1484784"/>
            <a:ext cx="2232248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CC3300"/>
                </a:solidFill>
              </a:rPr>
              <a:t>가설</a:t>
            </a:r>
            <a:r>
              <a:rPr lang="en-US" altLang="ko-KR" dirty="0" smtClean="0">
                <a:solidFill>
                  <a:srgbClr val="CC3300"/>
                </a:solidFill>
              </a:rPr>
              <a:t>1-1, </a:t>
            </a:r>
            <a:r>
              <a:rPr lang="ko-KR" altLang="en-US" dirty="0" smtClean="0">
                <a:solidFill>
                  <a:srgbClr val="CC3300"/>
                </a:solidFill>
              </a:rPr>
              <a:t>가설 </a:t>
            </a:r>
            <a:r>
              <a:rPr lang="en-US" altLang="ko-KR" dirty="0" smtClean="0">
                <a:solidFill>
                  <a:srgbClr val="CC3300"/>
                </a:solidFill>
              </a:rPr>
              <a:t>2-1</a:t>
            </a:r>
            <a:endParaRPr lang="ko-KR" altLang="en-US" dirty="0">
              <a:solidFill>
                <a:srgbClr val="CC33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84168" y="1916832"/>
            <a:ext cx="2232248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CC3300"/>
                </a:solidFill>
              </a:rPr>
              <a:t>가설</a:t>
            </a:r>
            <a:r>
              <a:rPr lang="en-US" altLang="ko-KR" dirty="0" smtClean="0">
                <a:solidFill>
                  <a:srgbClr val="CC3300"/>
                </a:solidFill>
              </a:rPr>
              <a:t>1-2, </a:t>
            </a:r>
            <a:r>
              <a:rPr lang="ko-KR" altLang="en-US" dirty="0" smtClean="0">
                <a:solidFill>
                  <a:srgbClr val="CC3300"/>
                </a:solidFill>
              </a:rPr>
              <a:t>가설 </a:t>
            </a:r>
            <a:r>
              <a:rPr lang="en-US" altLang="ko-KR" dirty="0" smtClean="0">
                <a:solidFill>
                  <a:srgbClr val="CC3300"/>
                </a:solidFill>
              </a:rPr>
              <a:t>2-2</a:t>
            </a:r>
            <a:endParaRPr lang="ko-KR" altLang="en-US" dirty="0">
              <a:solidFill>
                <a:srgbClr val="CC3300"/>
              </a:solidFill>
            </a:endParaRPr>
          </a:p>
        </p:txBody>
      </p:sp>
      <p:cxnSp>
        <p:nvCxnSpPr>
          <p:cNvPr id="20" name="직선 화살표 연결선 19"/>
          <p:cNvCxnSpPr>
            <a:stCxn id="17" idx="1"/>
          </p:cNvCxnSpPr>
          <p:nvPr/>
        </p:nvCxnSpPr>
        <p:spPr bwMode="auto">
          <a:xfrm flipH="1" flipV="1">
            <a:off x="5364088" y="1628800"/>
            <a:ext cx="720080" cy="987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33CC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cxnSp>
      <p:cxnSp>
        <p:nvCxnSpPr>
          <p:cNvPr id="21" name="직선 화살표 연결선 20"/>
          <p:cNvCxnSpPr/>
          <p:nvPr/>
        </p:nvCxnSpPr>
        <p:spPr bwMode="auto">
          <a:xfrm rot="5400000">
            <a:off x="5724128" y="1988840"/>
            <a:ext cx="360040" cy="360040"/>
          </a:xfrm>
          <a:prstGeom prst="bentConnector3">
            <a:avLst>
              <a:gd name="adj1" fmla="val 8169"/>
            </a:avLst>
          </a:prstGeom>
          <a:solidFill>
            <a:schemeClr val="accent1"/>
          </a:solidFill>
          <a:ln w="28575" cap="flat" cmpd="sng" algn="ctr">
            <a:solidFill>
              <a:srgbClr val="3333CC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cxnSp>
      <p:sp>
        <p:nvSpPr>
          <p:cNvPr id="36" name="직사각형 35"/>
          <p:cNvSpPr/>
          <p:nvPr/>
        </p:nvSpPr>
        <p:spPr bwMode="auto">
          <a:xfrm>
            <a:off x="4644008" y="2348880"/>
            <a:ext cx="1368152" cy="3600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37" name="직사각형 36"/>
          <p:cNvSpPr/>
          <p:nvPr/>
        </p:nvSpPr>
        <p:spPr bwMode="auto">
          <a:xfrm>
            <a:off x="2487772" y="1412776"/>
            <a:ext cx="500052" cy="3600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71600" y="2872018"/>
            <a:ext cx="7056784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3333CC"/>
                </a:solidFill>
              </a:rPr>
              <a:t>통제변수</a:t>
            </a:r>
            <a:r>
              <a:rPr lang="en-US" altLang="ko-KR" sz="1600" dirty="0" smtClean="0">
                <a:solidFill>
                  <a:srgbClr val="3333CC"/>
                </a:solidFill>
              </a:rPr>
              <a:t>(Control) = SIZE, LEV, GROW, MTB, STDCFV, EFA,OCF(NI)</a:t>
            </a:r>
            <a:endParaRPr lang="ko-KR" altLang="en-US" sz="1600" dirty="0">
              <a:solidFill>
                <a:srgbClr val="3333CC"/>
              </a:solidFill>
            </a:endParaRPr>
          </a:p>
        </p:txBody>
      </p:sp>
      <p:graphicFrame>
        <p:nvGraphicFramePr>
          <p:cNvPr id="39" name="개체 38"/>
          <p:cNvGraphicFramePr>
            <a:graphicFrameLocks noChangeAspect="1"/>
          </p:cNvGraphicFramePr>
          <p:nvPr/>
        </p:nvGraphicFramePr>
        <p:xfrm>
          <a:off x="1859190" y="3241675"/>
          <a:ext cx="5105564" cy="350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수식" r:id="rId7" imgW="4559040" imgH="3403440" progId="Equation.3">
                  <p:embed/>
                </p:oleObj>
              </mc:Choice>
              <mc:Fallback>
                <p:oleObj name="수식" r:id="rId7" imgW="4559040" imgH="34034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9190" y="3241675"/>
                        <a:ext cx="5105564" cy="35083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모서리가 둥근 직사각형 39"/>
          <p:cNvSpPr/>
          <p:nvPr/>
        </p:nvSpPr>
        <p:spPr bwMode="auto">
          <a:xfrm>
            <a:off x="323528" y="908720"/>
            <a:ext cx="1368152" cy="360040"/>
          </a:xfrm>
          <a:prstGeom prst="roundRect">
            <a:avLst/>
          </a:prstGeom>
          <a:solidFill>
            <a:schemeClr val="accent1"/>
          </a:solidFill>
          <a:ln w="5715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r>
              <a:rPr lang="ko-KR" altLang="en-US" dirty="0" smtClean="0"/>
              <a:t>모형</a:t>
            </a:r>
            <a:r>
              <a:rPr lang="en-US" altLang="ko-KR" dirty="0" smtClean="0"/>
              <a:t>1</a:t>
            </a:r>
            <a:endParaRPr kumimoji="1" lang="ko-KR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 bwMode="auto">
          <a:xfrm>
            <a:off x="323528" y="1916832"/>
            <a:ext cx="1368152" cy="360040"/>
          </a:xfrm>
          <a:prstGeom prst="roundRect">
            <a:avLst/>
          </a:prstGeom>
          <a:solidFill>
            <a:schemeClr val="accent1"/>
          </a:solidFill>
          <a:ln w="57150" cap="flat" cmpd="sng" algn="ctr">
            <a:noFill/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r>
              <a:rPr lang="ko-KR" altLang="en-US" dirty="0" smtClean="0"/>
              <a:t>모형</a:t>
            </a:r>
            <a:r>
              <a:rPr lang="en-US" altLang="ko-KR" dirty="0"/>
              <a:t>2</a:t>
            </a:r>
            <a:endParaRPr kumimoji="1" lang="ko-KR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56176" y="332656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dirty="0" smtClean="0">
                <a:solidFill>
                  <a:srgbClr val="3333CC"/>
                </a:solidFill>
              </a:rPr>
              <a:t>연구모형</a:t>
            </a:r>
            <a:endParaRPr lang="ko-KR" alt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342655-C624-4FA7-A43F-64B1B175A62E}" type="slidenum">
              <a:rPr lang="en-US" altLang="ko-KR" smtClean="0"/>
              <a:pPr/>
              <a:t>10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5364" name="Line 3"/>
          <p:cNvSpPr>
            <a:spLocks noChangeShapeType="1"/>
          </p:cNvSpPr>
          <p:nvPr/>
        </p:nvSpPr>
        <p:spPr bwMode="auto">
          <a:xfrm>
            <a:off x="2339752" y="3717032"/>
            <a:ext cx="3312368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lIns="36000" tIns="36000" rIns="36000" bIns="36000" anchor="ctr"/>
          <a:lstStyle/>
          <a:p>
            <a:endParaRPr lang="ko-KR" altLang="en-US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2353429" y="971550"/>
            <a:ext cx="631904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dirty="0" smtClean="0"/>
              <a:t>8,876</a:t>
            </a:r>
            <a:endParaRPr lang="en-US" altLang="ko-KR" dirty="0"/>
          </a:p>
        </p:txBody>
      </p:sp>
      <p:sp>
        <p:nvSpPr>
          <p:cNvPr id="15370" name="AutoShape 9"/>
          <p:cNvSpPr>
            <a:spLocks noChangeArrowheads="1"/>
          </p:cNvSpPr>
          <p:nvPr/>
        </p:nvSpPr>
        <p:spPr bwMode="auto">
          <a:xfrm>
            <a:off x="539552" y="5085184"/>
            <a:ext cx="2870200" cy="1510616"/>
          </a:xfrm>
          <a:prstGeom prst="wedgeRoundRectCallout">
            <a:avLst>
              <a:gd name="adj1" fmla="val 25170"/>
              <a:gd name="adj2" fmla="val -108718"/>
              <a:gd name="adj3" fmla="val 16667"/>
            </a:avLst>
          </a:prstGeom>
          <a:noFill/>
          <a:ln w="12700" algn="ctr">
            <a:solidFill>
              <a:srgbClr val="808080"/>
            </a:solidFill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marL="119063" indent="-119063" algn="l">
              <a:buFontTx/>
              <a:buChar char="-"/>
            </a:pPr>
            <a:r>
              <a:rPr lang="en-US" altLang="ko-KR" dirty="0" smtClean="0"/>
              <a:t>2003~2010</a:t>
            </a:r>
            <a:r>
              <a:rPr lang="ko-KR" altLang="en-US" dirty="0" smtClean="0"/>
              <a:t>년을 </a:t>
            </a:r>
            <a:r>
              <a:rPr lang="ko-KR" altLang="en-US" dirty="0"/>
              <a:t>대상으로 함</a:t>
            </a:r>
            <a:r>
              <a:rPr lang="en-US" altLang="ko-KR" dirty="0"/>
              <a:t>.</a:t>
            </a:r>
          </a:p>
          <a:p>
            <a:pPr marL="119063" indent="-119063" algn="l">
              <a:buFontTx/>
              <a:buChar char="-"/>
            </a:pPr>
            <a:r>
              <a:rPr lang="en-US" altLang="ko-KR" dirty="0" smtClean="0"/>
              <a:t>KSE, NYSE </a:t>
            </a:r>
            <a:r>
              <a:rPr lang="ko-KR" altLang="en-US" dirty="0" smtClean="0"/>
              <a:t>상장기업</a:t>
            </a:r>
            <a:endParaRPr lang="ko-KR" altLang="en-US" dirty="0"/>
          </a:p>
          <a:p>
            <a:pPr marL="119063" indent="-119063" algn="l">
              <a:buFontTx/>
              <a:buChar char="-"/>
            </a:pPr>
            <a:r>
              <a:rPr lang="ko-KR" altLang="en-US" dirty="0"/>
              <a:t>금융업 제외</a:t>
            </a:r>
          </a:p>
          <a:p>
            <a:pPr marL="119063" indent="-119063" algn="l">
              <a:buFontTx/>
              <a:buChar char="-"/>
            </a:pPr>
            <a:r>
              <a:rPr lang="en-US" altLang="ko-KR" dirty="0"/>
              <a:t>12</a:t>
            </a:r>
            <a:r>
              <a:rPr lang="ko-KR" altLang="en-US" dirty="0"/>
              <a:t>월 결산법인</a:t>
            </a:r>
          </a:p>
          <a:p>
            <a:pPr marL="119063" indent="-119063" algn="l">
              <a:buFontTx/>
              <a:buChar char="-"/>
            </a:pPr>
            <a:r>
              <a:rPr lang="ko-KR" altLang="en-US" dirty="0" smtClean="0"/>
              <a:t>자본잠식 기업 제거</a:t>
            </a:r>
            <a:endParaRPr lang="en-US" altLang="ko-KR" dirty="0" smtClean="0"/>
          </a:p>
          <a:p>
            <a:pPr marL="119063" indent="-119063" algn="l">
              <a:buFontTx/>
              <a:buChar char="-"/>
            </a:pPr>
            <a:r>
              <a:rPr lang="ko-KR" altLang="en-US" dirty="0" smtClean="0"/>
              <a:t>동종산업 관측치 </a:t>
            </a:r>
            <a:r>
              <a:rPr lang="en-US" altLang="ko-KR" dirty="0" smtClean="0"/>
              <a:t>20</a:t>
            </a:r>
            <a:r>
              <a:rPr lang="ko-KR" altLang="en-US" dirty="0" smtClean="0"/>
              <a:t>개 미만 제거</a:t>
            </a:r>
            <a:endParaRPr lang="en-US" altLang="ko-KR" dirty="0"/>
          </a:p>
        </p:txBody>
      </p:sp>
      <p:sp>
        <p:nvSpPr>
          <p:cNvPr id="15373" name="Rectangle 14"/>
          <p:cNvSpPr>
            <a:spLocks noChangeArrowheads="1"/>
          </p:cNvSpPr>
          <p:nvPr/>
        </p:nvSpPr>
        <p:spPr bwMode="auto">
          <a:xfrm>
            <a:off x="2470150" y="1304925"/>
            <a:ext cx="412750" cy="2384425"/>
          </a:xfrm>
          <a:prstGeom prst="rect">
            <a:avLst/>
          </a:prstGeom>
          <a:solidFill>
            <a:srgbClr val="C5C5D9"/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ko-KR" altLang="en-US" dirty="0" smtClean="0"/>
              <a:t>한국</a:t>
            </a:r>
            <a:endParaRPr lang="ko-KR" altLang="en-US" dirty="0"/>
          </a:p>
        </p:txBody>
      </p:sp>
      <p:sp>
        <p:nvSpPr>
          <p:cNvPr id="15374" name="Rectangle 15"/>
          <p:cNvSpPr>
            <a:spLocks noChangeArrowheads="1"/>
          </p:cNvSpPr>
          <p:nvPr/>
        </p:nvSpPr>
        <p:spPr bwMode="auto">
          <a:xfrm>
            <a:off x="5122218" y="2636912"/>
            <a:ext cx="412750" cy="1050726"/>
          </a:xfrm>
          <a:prstGeom prst="rect">
            <a:avLst/>
          </a:prstGeom>
          <a:solidFill>
            <a:srgbClr val="00B050"/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ko-KR" altLang="en-US" dirty="0" smtClean="0"/>
              <a:t>미국</a:t>
            </a:r>
            <a:endParaRPr lang="ko-KR" altLang="en-US" dirty="0"/>
          </a:p>
        </p:txBody>
      </p:sp>
      <p:sp>
        <p:nvSpPr>
          <p:cNvPr id="15375" name="Rectangle 16"/>
          <p:cNvSpPr>
            <a:spLocks noChangeArrowheads="1"/>
          </p:cNvSpPr>
          <p:nvPr/>
        </p:nvSpPr>
        <p:spPr bwMode="auto">
          <a:xfrm>
            <a:off x="5122218" y="2060848"/>
            <a:ext cx="412750" cy="576064"/>
          </a:xfrm>
          <a:prstGeom prst="rect">
            <a:avLst/>
          </a:prstGeom>
          <a:solidFill>
            <a:srgbClr val="C5C5D9"/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ko-KR" altLang="en-US" dirty="0" smtClean="0"/>
              <a:t>한국</a:t>
            </a:r>
            <a:endParaRPr lang="ko-KR" altLang="en-US" dirty="0"/>
          </a:p>
        </p:txBody>
      </p:sp>
      <p:sp>
        <p:nvSpPr>
          <p:cNvPr id="15376" name="Text Box 20"/>
          <p:cNvSpPr txBox="1">
            <a:spLocks noChangeArrowheads="1"/>
          </p:cNvSpPr>
          <p:nvPr/>
        </p:nvSpPr>
        <p:spPr bwMode="auto">
          <a:xfrm>
            <a:off x="5076056" y="3674000"/>
            <a:ext cx="539750" cy="5175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dirty="0"/>
              <a:t>최종</a:t>
            </a:r>
          </a:p>
          <a:p>
            <a:r>
              <a:rPr lang="ko-KR" altLang="en-US" dirty="0"/>
              <a:t>표본</a:t>
            </a:r>
          </a:p>
        </p:txBody>
      </p:sp>
      <p:sp>
        <p:nvSpPr>
          <p:cNvPr id="15378" name="Text Box 22"/>
          <p:cNvSpPr txBox="1">
            <a:spLocks noChangeArrowheads="1"/>
          </p:cNvSpPr>
          <p:nvPr/>
        </p:nvSpPr>
        <p:spPr bwMode="auto">
          <a:xfrm>
            <a:off x="3131840" y="1700808"/>
            <a:ext cx="648072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3,887</a:t>
            </a:r>
            <a:endParaRPr lang="ko-KR" altLang="en-US" dirty="0"/>
          </a:p>
        </p:txBody>
      </p:sp>
      <p:sp>
        <p:nvSpPr>
          <p:cNvPr id="15379" name="Text Box 23"/>
          <p:cNvSpPr txBox="1">
            <a:spLocks noChangeArrowheads="1"/>
          </p:cNvSpPr>
          <p:nvPr/>
        </p:nvSpPr>
        <p:spPr bwMode="auto">
          <a:xfrm>
            <a:off x="2406650" y="3676650"/>
            <a:ext cx="539750" cy="5175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dirty="0"/>
              <a:t>최초</a:t>
            </a:r>
          </a:p>
          <a:p>
            <a:r>
              <a:rPr lang="ko-KR" altLang="en-US" dirty="0"/>
              <a:t>표본</a:t>
            </a:r>
          </a:p>
        </p:txBody>
      </p:sp>
      <p:sp>
        <p:nvSpPr>
          <p:cNvPr id="15380" name="Text Box 26"/>
          <p:cNvSpPr txBox="1">
            <a:spLocks noChangeArrowheads="1"/>
          </p:cNvSpPr>
          <p:nvPr/>
        </p:nvSpPr>
        <p:spPr bwMode="auto">
          <a:xfrm>
            <a:off x="3131840" y="2708920"/>
            <a:ext cx="631904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dirty="0" smtClean="0"/>
              <a:t>4,889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156176" y="332656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dirty="0" smtClean="0">
                <a:solidFill>
                  <a:srgbClr val="3333CC"/>
                </a:solidFill>
              </a:rPr>
              <a:t>표본 선정</a:t>
            </a:r>
            <a:endParaRPr lang="ko-KR" altLang="en-US" dirty="0">
              <a:solidFill>
                <a:srgbClr val="3333CC"/>
              </a:solidFill>
            </a:endParaRP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2473010" y="2276872"/>
            <a:ext cx="412750" cy="1425004"/>
          </a:xfrm>
          <a:prstGeom prst="rect">
            <a:avLst/>
          </a:prstGeom>
          <a:solidFill>
            <a:srgbClr val="00B050"/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ko-KR" altLang="en-US" dirty="0" smtClean="0"/>
              <a:t>미국</a:t>
            </a:r>
            <a:endParaRPr lang="ko-KR" altLang="en-US" dirty="0"/>
          </a:p>
        </p:txBody>
      </p:sp>
      <p:sp>
        <p:nvSpPr>
          <p:cNvPr id="24" name="AutoShape 9"/>
          <p:cNvSpPr>
            <a:spLocks noChangeArrowheads="1"/>
          </p:cNvSpPr>
          <p:nvPr/>
        </p:nvSpPr>
        <p:spPr bwMode="auto">
          <a:xfrm>
            <a:off x="5220072" y="5085184"/>
            <a:ext cx="2160240" cy="557164"/>
          </a:xfrm>
          <a:prstGeom prst="wedgeRoundRectCallout">
            <a:avLst>
              <a:gd name="adj1" fmla="val -42670"/>
              <a:gd name="adj2" fmla="val -209202"/>
              <a:gd name="adj3" fmla="val 16667"/>
            </a:avLst>
          </a:prstGeom>
          <a:noFill/>
          <a:ln w="12700" algn="ctr">
            <a:solidFill>
              <a:srgbClr val="808080"/>
            </a:solidFill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 marL="119063" indent="-119063" algn="l">
              <a:buFontTx/>
              <a:buChar char="-"/>
            </a:pPr>
            <a:r>
              <a:rPr lang="ko-KR" altLang="en-US" dirty="0" err="1" smtClean="0"/>
              <a:t>애널리스트</a:t>
            </a:r>
            <a:r>
              <a:rPr lang="ko-KR" altLang="en-US" dirty="0" smtClean="0"/>
              <a:t> 커버리지가 없는 기업 제거</a:t>
            </a:r>
            <a:endParaRPr lang="en-US" altLang="ko-KR" dirty="0"/>
          </a:p>
        </p:txBody>
      </p:sp>
      <p:cxnSp>
        <p:nvCxnSpPr>
          <p:cNvPr id="26" name="직선 화살표 연결선 25"/>
          <p:cNvCxnSpPr/>
          <p:nvPr/>
        </p:nvCxnSpPr>
        <p:spPr bwMode="auto">
          <a:xfrm flipH="1" flipV="1">
            <a:off x="2843808" y="1844824"/>
            <a:ext cx="288032" cy="987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직선 화살표 연결선 26"/>
          <p:cNvCxnSpPr/>
          <p:nvPr/>
        </p:nvCxnSpPr>
        <p:spPr bwMode="auto">
          <a:xfrm flipH="1" flipV="1">
            <a:off x="2843808" y="2852936"/>
            <a:ext cx="288032" cy="987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5004048" y="1700808"/>
            <a:ext cx="631904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dirty="0" smtClean="0"/>
              <a:t>5,441</a:t>
            </a:r>
            <a:endParaRPr lang="en-US" altLang="ko-KR" dirty="0"/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5796136" y="2154372"/>
            <a:ext cx="648072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1,823</a:t>
            </a:r>
            <a:endParaRPr lang="ko-KR" altLang="en-US" dirty="0"/>
          </a:p>
        </p:txBody>
      </p:sp>
      <p:cxnSp>
        <p:nvCxnSpPr>
          <p:cNvPr id="30" name="직선 화살표 연결선 29"/>
          <p:cNvCxnSpPr/>
          <p:nvPr/>
        </p:nvCxnSpPr>
        <p:spPr bwMode="auto">
          <a:xfrm flipH="1" flipV="1">
            <a:off x="5508104" y="2298388"/>
            <a:ext cx="288032" cy="987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5796136" y="2996952"/>
            <a:ext cx="648072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dirty="0" smtClean="0"/>
              <a:t>3,618</a:t>
            </a:r>
            <a:endParaRPr lang="ko-KR" altLang="en-US" dirty="0"/>
          </a:p>
        </p:txBody>
      </p:sp>
      <p:cxnSp>
        <p:nvCxnSpPr>
          <p:cNvPr id="32" name="직선 화살표 연결선 31"/>
          <p:cNvCxnSpPr/>
          <p:nvPr/>
        </p:nvCxnSpPr>
        <p:spPr bwMode="auto">
          <a:xfrm flipH="1" flipV="1">
            <a:off x="5508104" y="3140968"/>
            <a:ext cx="288032" cy="987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502025-8525-4AED-BC26-A819B95200CF}" type="slidenum">
              <a:rPr lang="en-US" altLang="ko-KR" smtClean="0"/>
              <a:pPr/>
              <a:t>11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ko-KR" dirty="0" smtClean="0">
                <a:ea typeface="돋움" pitchFamily="50" charset="-127"/>
              </a:rPr>
              <a:t>4. </a:t>
            </a:r>
            <a:r>
              <a:rPr lang="ko-KR" altLang="en-US" dirty="0" smtClean="0">
                <a:ea typeface="돋움" pitchFamily="50" charset="-127"/>
              </a:rPr>
              <a:t>실증 분석 결과</a:t>
            </a:r>
            <a:r>
              <a:rPr lang="ko-KR" altLang="en-US" sz="2000" dirty="0" smtClean="0">
                <a:ea typeface="돋움" pitchFamily="50" charset="-127"/>
              </a:rPr>
              <a:t>		         			          	          </a:t>
            </a:r>
            <a:r>
              <a:rPr lang="ko-KR" altLang="en-US" sz="1600" dirty="0" smtClean="0">
                <a:ea typeface="돋움" pitchFamily="50" charset="-127"/>
              </a:rPr>
              <a:t>기술 통계량</a:t>
            </a: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677564"/>
            <a:ext cx="34575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733425"/>
            <a:ext cx="53625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4E563-8A8E-4BA4-A6ED-D0D495E1B93A}" type="slidenum">
              <a:rPr lang="en-US" altLang="ko-KR" smtClean="0"/>
              <a:pPr/>
              <a:t>12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eaLnBrk="1" hangingPunct="1"/>
            <a:r>
              <a:rPr lang="ko-KR" altLang="en-US" sz="1600" smtClean="0">
                <a:ea typeface="돋움" pitchFamily="50" charset="-127"/>
              </a:rPr>
              <a:t>상관관계 분석</a:t>
            </a:r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13" y="1019175"/>
            <a:ext cx="8105775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29DDB9-37CC-41ED-B0A0-FCDBBE132176}" type="slidenum">
              <a:rPr lang="en-US" altLang="ko-KR" smtClean="0"/>
              <a:pPr/>
              <a:t>13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eaLnBrk="1" hangingPunct="1"/>
            <a:r>
              <a:rPr lang="ko-KR" altLang="en-US" sz="1600" dirty="0" smtClean="0">
                <a:ea typeface="돋움" pitchFamily="50" charset="-127"/>
              </a:rPr>
              <a:t>회귀분석</a:t>
            </a:r>
          </a:p>
        </p:txBody>
      </p:sp>
      <p:sp>
        <p:nvSpPr>
          <p:cNvPr id="18" name="타원 17"/>
          <p:cNvSpPr/>
          <p:nvPr/>
        </p:nvSpPr>
        <p:spPr bwMode="auto">
          <a:xfrm>
            <a:off x="6084168" y="1844824"/>
            <a:ext cx="2808312" cy="3960440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998538" y="908050"/>
          <a:ext cx="3554412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5" name="수식" r:id="rId3" imgW="2171520" imgH="228600" progId="Equation.3">
                  <p:embed/>
                </p:oleObj>
              </mc:Choice>
              <mc:Fallback>
                <p:oleObj name="수식" r:id="rId3" imgW="217152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538" y="908050"/>
                        <a:ext cx="3554412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156176" y="276844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dirty="0" err="1" smtClean="0"/>
              <a:t>애널리스트</a:t>
            </a:r>
            <a:r>
              <a:rPr lang="ko-KR" altLang="en-US" sz="1800" dirty="0" smtClean="0"/>
              <a:t> 커버리지 ↑</a:t>
            </a:r>
            <a:endParaRPr lang="en-US" altLang="ko-KR" sz="1800" dirty="0" smtClean="0"/>
          </a:p>
        </p:txBody>
      </p:sp>
      <p:sp>
        <p:nvSpPr>
          <p:cNvPr id="15" name="아래쪽 화살표 14"/>
          <p:cNvSpPr/>
          <p:nvPr/>
        </p:nvSpPr>
        <p:spPr bwMode="auto">
          <a:xfrm>
            <a:off x="7236296" y="3416514"/>
            <a:ext cx="504056" cy="936104"/>
          </a:xfrm>
          <a:prstGeom prst="downArrow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449663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dirty="0" smtClean="0"/>
              <a:t>이익조정 ↓</a:t>
            </a:r>
            <a:endParaRPr lang="ko-KR" altLang="en-US" sz="1800" dirty="0"/>
          </a:p>
        </p:txBody>
      </p:sp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628800"/>
            <a:ext cx="558785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직사각형 13"/>
          <p:cNvSpPr/>
          <p:nvPr/>
        </p:nvSpPr>
        <p:spPr bwMode="auto">
          <a:xfrm>
            <a:off x="395536" y="2597178"/>
            <a:ext cx="5472608" cy="360040"/>
          </a:xfrm>
          <a:prstGeom prst="rect">
            <a:avLst/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0AAA6-DCB2-449C-AB20-0D57C5A120CE}" type="slidenum">
              <a:rPr lang="en-US" altLang="ko-KR" smtClean="0"/>
              <a:pPr/>
              <a:t>14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eaLnBrk="1" hangingPunct="1"/>
            <a:r>
              <a:rPr lang="ko-KR" altLang="en-US" sz="1600" dirty="0" smtClean="0">
                <a:ea typeface="돋움" pitchFamily="50" charset="-127"/>
              </a:rPr>
              <a:t>한미비교 분석</a:t>
            </a:r>
          </a:p>
        </p:txBody>
      </p:sp>
      <p:sp>
        <p:nvSpPr>
          <p:cNvPr id="25" name="타원 24"/>
          <p:cNvSpPr/>
          <p:nvPr/>
        </p:nvSpPr>
        <p:spPr bwMode="auto">
          <a:xfrm>
            <a:off x="5580112" y="1328440"/>
            <a:ext cx="3240360" cy="3744416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38869" y="2192536"/>
            <a:ext cx="2277547" cy="190821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ko-KR" altLang="en-US" sz="1800" dirty="0" smtClean="0"/>
              <a:t>이익조정 행위 감소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DA</a:t>
            </a:r>
          </a:p>
          <a:p>
            <a:r>
              <a:rPr lang="en-US" altLang="ko-KR" sz="1600" dirty="0" smtClean="0"/>
              <a:t>(</a:t>
            </a:r>
            <a:r>
              <a:rPr lang="ko-KR" altLang="en-US" sz="1600" dirty="0" smtClean="0">
                <a:solidFill>
                  <a:srgbClr val="00B050"/>
                </a:solidFill>
              </a:rPr>
              <a:t>한국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  &lt;   </a:t>
            </a:r>
            <a:r>
              <a:rPr lang="ko-KR" altLang="en-US" sz="1600" dirty="0" smtClean="0">
                <a:solidFill>
                  <a:srgbClr val="C00000"/>
                </a:solidFill>
              </a:rPr>
              <a:t>미국</a:t>
            </a:r>
            <a:r>
              <a:rPr lang="en-US" altLang="ko-KR" sz="1600" dirty="0" smtClean="0"/>
              <a:t>)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REM</a:t>
            </a:r>
          </a:p>
          <a:p>
            <a:r>
              <a:rPr lang="en-US" altLang="ko-KR" sz="1600" dirty="0" smtClean="0"/>
              <a:t>(</a:t>
            </a:r>
            <a:r>
              <a:rPr lang="ko-KR" altLang="en-US" sz="1600" dirty="0" smtClean="0">
                <a:solidFill>
                  <a:srgbClr val="00B050"/>
                </a:solidFill>
              </a:rPr>
              <a:t>한국  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    </a:t>
            </a:r>
            <a:r>
              <a:rPr lang="ko-KR" altLang="en-US" sz="1600" dirty="0" smtClean="0">
                <a:solidFill>
                  <a:srgbClr val="C00000"/>
                </a:solidFill>
              </a:rPr>
              <a:t>미국</a:t>
            </a:r>
            <a:r>
              <a:rPr lang="en-US" altLang="ko-KR" sz="1600" dirty="0" smtClean="0"/>
              <a:t>)</a:t>
            </a:r>
          </a:p>
        </p:txBody>
      </p:sp>
      <p:graphicFrame>
        <p:nvGraphicFramePr>
          <p:cNvPr id="68611" name="Object 3"/>
          <p:cNvGraphicFramePr>
            <a:graphicFrameLocks noChangeAspect="1"/>
          </p:cNvGraphicFramePr>
          <p:nvPr/>
        </p:nvGraphicFramePr>
        <p:xfrm>
          <a:off x="323528" y="836712"/>
          <a:ext cx="577850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5" name="수식" r:id="rId3" imgW="3593880" imgH="228600" progId="Equation.3">
                  <p:embed/>
                </p:oleObj>
              </mc:Choice>
              <mc:Fallback>
                <p:oleObj name="수식" r:id="rId3" imgW="359388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836712"/>
                        <a:ext cx="5778500" cy="360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268760"/>
            <a:ext cx="4392488" cy="5262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 bwMode="auto">
          <a:xfrm>
            <a:off x="971600" y="2852936"/>
            <a:ext cx="4032448" cy="36004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graphicFrame>
        <p:nvGraphicFramePr>
          <p:cNvPr id="11" name="개체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6" name="수식" r:id="rId6" imgW="114120" imgH="215640" progId="Equation.3">
                  <p:embed/>
                </p:oleObj>
              </mc:Choice>
              <mc:Fallback>
                <p:oleObj name="수식" r:id="rId6" imgW="11412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개체 11"/>
          <p:cNvGraphicFramePr>
            <a:graphicFrameLocks noChangeAspect="1"/>
          </p:cNvGraphicFramePr>
          <p:nvPr/>
        </p:nvGraphicFramePr>
        <p:xfrm>
          <a:off x="4502150" y="3352800"/>
          <a:ext cx="139700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7" name="수식" r:id="rId8" imgW="139680" imgH="152280" progId="Equation.3">
                  <p:embed/>
                </p:oleObj>
              </mc:Choice>
              <mc:Fallback>
                <p:oleObj name="수식" r:id="rId8" imgW="139680" imgH="1522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3352800"/>
                        <a:ext cx="139700" cy="15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948264" y="3776712"/>
            <a:ext cx="400110" cy="30777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altLang="ko-KR" dirty="0" smtClean="0"/>
              <a:t>.ǁ˙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64088" y="5229200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dirty="0" err="1" smtClean="0"/>
              <a:t>애널리스트</a:t>
            </a:r>
            <a:r>
              <a:rPr lang="ko-KR" altLang="en-US" dirty="0" smtClean="0"/>
              <a:t> 커버리지가 증가할수록 미국기업이 한국기업보다 </a:t>
            </a:r>
            <a:r>
              <a:rPr lang="en-US" altLang="ko-KR" dirty="0" smtClean="0"/>
              <a:t>DA</a:t>
            </a:r>
            <a:r>
              <a:rPr lang="ko-KR" altLang="en-US" dirty="0" smtClean="0"/>
              <a:t>가 더 감소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0AAA6-DCB2-449C-AB20-0D57C5A120CE}" type="slidenum">
              <a:rPr lang="en-US" altLang="ko-KR" smtClean="0"/>
              <a:pPr/>
              <a:t>15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eaLnBrk="1" hangingPunct="1"/>
            <a:r>
              <a:rPr lang="ko-KR" altLang="en-US" sz="1600" dirty="0" smtClean="0">
                <a:ea typeface="돋움" pitchFamily="50" charset="-127"/>
              </a:rPr>
              <a:t>커버리지 없는 기업 포함</a:t>
            </a:r>
          </a:p>
        </p:txBody>
      </p:sp>
      <p:sp>
        <p:nvSpPr>
          <p:cNvPr id="25" name="타원 24"/>
          <p:cNvSpPr/>
          <p:nvPr/>
        </p:nvSpPr>
        <p:spPr bwMode="auto">
          <a:xfrm>
            <a:off x="5343436" y="1532842"/>
            <a:ext cx="3240360" cy="3744416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47492" y="2396938"/>
            <a:ext cx="223224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dirty="0" smtClean="0"/>
              <a:t>이익조정 행위 감소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DA</a:t>
            </a:r>
          </a:p>
          <a:p>
            <a:r>
              <a:rPr lang="en-US" altLang="ko-KR" sz="1600" dirty="0" smtClean="0"/>
              <a:t>(</a:t>
            </a:r>
            <a:r>
              <a:rPr lang="ko-KR" altLang="en-US" sz="1600" dirty="0" smtClean="0">
                <a:solidFill>
                  <a:srgbClr val="00B050"/>
                </a:solidFill>
              </a:rPr>
              <a:t>한국 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    </a:t>
            </a:r>
            <a:r>
              <a:rPr lang="ko-KR" altLang="en-US" sz="1600" dirty="0" smtClean="0">
                <a:solidFill>
                  <a:srgbClr val="C00000"/>
                </a:solidFill>
              </a:rPr>
              <a:t>미국</a:t>
            </a:r>
            <a:r>
              <a:rPr lang="en-US" altLang="ko-KR" sz="1600" dirty="0" smtClean="0"/>
              <a:t>)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REM</a:t>
            </a:r>
          </a:p>
          <a:p>
            <a:r>
              <a:rPr lang="en-US" altLang="ko-KR" sz="1600" dirty="0" smtClean="0"/>
              <a:t>(</a:t>
            </a:r>
            <a:r>
              <a:rPr lang="ko-KR" altLang="en-US" sz="1600" dirty="0" smtClean="0">
                <a:solidFill>
                  <a:srgbClr val="00B050"/>
                </a:solidFill>
              </a:rPr>
              <a:t>한국   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  </a:t>
            </a:r>
            <a:r>
              <a:rPr lang="ko-KR" altLang="en-US" sz="1600" dirty="0" smtClean="0">
                <a:solidFill>
                  <a:srgbClr val="C00000"/>
                </a:solidFill>
              </a:rPr>
              <a:t>미국</a:t>
            </a:r>
            <a:r>
              <a:rPr lang="en-US" altLang="ko-KR" sz="1600" dirty="0" smtClean="0"/>
              <a:t>)</a:t>
            </a:r>
          </a:p>
        </p:txBody>
      </p:sp>
      <p:graphicFrame>
        <p:nvGraphicFramePr>
          <p:cNvPr id="68611" name="Object 3"/>
          <p:cNvGraphicFramePr>
            <a:graphicFrameLocks noChangeAspect="1"/>
          </p:cNvGraphicFramePr>
          <p:nvPr/>
        </p:nvGraphicFramePr>
        <p:xfrm>
          <a:off x="179512" y="1114850"/>
          <a:ext cx="57785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1" name="수식" r:id="rId3" imgW="3593880" imgH="228600" progId="Equation.3">
                  <p:embed/>
                </p:oleObj>
              </mc:Choice>
              <mc:Fallback>
                <p:oleObj name="수식" r:id="rId3" imgW="35938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114850"/>
                        <a:ext cx="5778500" cy="358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843808" y="682802"/>
            <a:ext cx="3384376" cy="30777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커버리지 없는 기업도 표본에 포함</a:t>
            </a:r>
            <a:endParaRPr lang="ko-KR" altLang="en-US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648" y="1464132"/>
            <a:ext cx="39243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직사각형 11"/>
          <p:cNvSpPr/>
          <p:nvPr/>
        </p:nvSpPr>
        <p:spPr bwMode="auto">
          <a:xfrm>
            <a:off x="755576" y="3068960"/>
            <a:ext cx="3744416" cy="3516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14" name="타원 13"/>
          <p:cNvSpPr/>
          <p:nvPr/>
        </p:nvSpPr>
        <p:spPr bwMode="auto">
          <a:xfrm>
            <a:off x="2411760" y="6507126"/>
            <a:ext cx="1927448" cy="288032"/>
          </a:xfrm>
          <a:prstGeom prst="ellipse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43862" y="3981114"/>
            <a:ext cx="400110" cy="30777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altLang="ko-KR" dirty="0" smtClean="0"/>
              <a:t>.ǁ˙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43862" y="3239518"/>
            <a:ext cx="400110" cy="30777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altLang="ko-KR" dirty="0" smtClean="0"/>
              <a:t>.ǁ˙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92080" y="5661248"/>
            <a:ext cx="3528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dirty="0" err="1" smtClean="0"/>
              <a:t>애널리스트</a:t>
            </a:r>
            <a:r>
              <a:rPr lang="ko-KR" altLang="en-US" dirty="0" smtClean="0"/>
              <a:t> 커버리지가 이익조정에 미치는 영향에 있어서 미국기업과 한국기업의 차이를 발견하지 못함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253338" y="35480"/>
            <a:ext cx="840581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돋움" pitchFamily="50" charset="-127"/>
                <a:cs typeface="+mj-cs"/>
              </a:rPr>
              <a:t>5. </a:t>
            </a:r>
            <a:r>
              <a:rPr kumimoji="1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돋움" pitchFamily="50" charset="-127"/>
                <a:cs typeface="+mj-cs"/>
              </a:rPr>
              <a:t>추가분석</a:t>
            </a:r>
            <a:endParaRPr kumimoji="1" lang="ko-KR" alt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돋움" pitchFamily="50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915E8C-8BBE-435B-86F0-5D296A890D2B}" type="slidenum">
              <a:rPr lang="en-US" altLang="ko-KR" smtClean="0"/>
              <a:pPr/>
              <a:t>16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eaLnBrk="1" hangingPunct="1"/>
            <a:r>
              <a:rPr lang="ko-KR" altLang="en-US" sz="1600" dirty="0" err="1" smtClean="0">
                <a:ea typeface="돋움" pitchFamily="50" charset="-127"/>
              </a:rPr>
              <a:t>내생성</a:t>
            </a:r>
            <a:r>
              <a:rPr lang="ko-KR" altLang="en-US" sz="1600" dirty="0" smtClean="0">
                <a:ea typeface="돋움" pitchFamily="50" charset="-127"/>
              </a:rPr>
              <a:t> 검사</a:t>
            </a:r>
          </a:p>
        </p:txBody>
      </p:sp>
      <p:graphicFrame>
        <p:nvGraphicFramePr>
          <p:cNvPr id="69635" name="Object 3"/>
          <p:cNvGraphicFramePr>
            <a:graphicFrameLocks noChangeAspect="1"/>
          </p:cNvGraphicFramePr>
          <p:nvPr/>
        </p:nvGraphicFramePr>
        <p:xfrm>
          <a:off x="214313" y="5300663"/>
          <a:ext cx="871537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8" name="수식" r:id="rId3" imgW="5168880" imgH="228600" progId="Equation.3">
                  <p:embed/>
                </p:oleObj>
              </mc:Choice>
              <mc:Fallback>
                <p:oleObj name="수식" r:id="rId3" imgW="516888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5300663"/>
                        <a:ext cx="8715375" cy="3603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개체 23"/>
          <p:cNvGraphicFramePr>
            <a:graphicFrameLocks noChangeAspect="1"/>
          </p:cNvGraphicFramePr>
          <p:nvPr/>
        </p:nvGraphicFramePr>
        <p:xfrm>
          <a:off x="758825" y="5732463"/>
          <a:ext cx="74104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9" name="수식" r:id="rId5" imgW="5486400" imgH="215640" progId="Equation.3">
                  <p:embed/>
                </p:oleObj>
              </mc:Choice>
              <mc:Fallback>
                <p:oleObj name="수식" r:id="rId5" imgW="548640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825" y="5732463"/>
                        <a:ext cx="7410450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7" name="Object 5"/>
          <p:cNvGraphicFramePr>
            <a:graphicFrameLocks noChangeAspect="1"/>
          </p:cNvGraphicFramePr>
          <p:nvPr/>
        </p:nvGraphicFramePr>
        <p:xfrm>
          <a:off x="4778375" y="836613"/>
          <a:ext cx="350520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40" name="수식" r:id="rId7" imgW="2222280" imgH="228600" progId="Equation.3">
                  <p:embed/>
                </p:oleObj>
              </mc:Choice>
              <mc:Fallback>
                <p:oleObj name="수식" r:id="rId7" imgW="222228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75" y="836613"/>
                        <a:ext cx="3505200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타원 25"/>
          <p:cNvSpPr>
            <a:spLocks noChangeArrowheads="1"/>
          </p:cNvSpPr>
          <p:nvPr/>
        </p:nvSpPr>
        <p:spPr bwMode="auto">
          <a:xfrm>
            <a:off x="8532440" y="5157192"/>
            <a:ext cx="431800" cy="64928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323528" y="1301397"/>
            <a:ext cx="3544515" cy="323165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217488" indent="-217488" algn="l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¶"/>
            </a:pPr>
            <a:r>
              <a:rPr lang="en-US" altLang="ko-KR" sz="1600" dirty="0" smtClean="0"/>
              <a:t>KOSPI200 or S&amp;P500 </a:t>
            </a:r>
            <a:r>
              <a:rPr lang="ko-KR" altLang="en-US" sz="1600" dirty="0" smtClean="0"/>
              <a:t>편입기업은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그 외의 기업보다 </a:t>
            </a:r>
            <a:r>
              <a:rPr lang="ko-KR" altLang="en-US" sz="1600" dirty="0" err="1" smtClean="0"/>
              <a:t>애널리스트가</a:t>
            </a:r>
            <a:r>
              <a:rPr lang="ko-KR" altLang="en-US" sz="1600" dirty="0" smtClean="0"/>
              <a:t> 많다고 가정함</a:t>
            </a:r>
            <a:r>
              <a:rPr lang="en-US" altLang="ko-KR" sz="1600" dirty="0" smtClean="0"/>
              <a:t>.</a:t>
            </a:r>
          </a:p>
          <a:p>
            <a:pPr marL="217488" indent="-217488" algn="l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¶"/>
            </a:pPr>
            <a:r>
              <a:rPr lang="ko-KR" altLang="en-US" sz="1600" dirty="0" smtClean="0"/>
              <a:t>즉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애널리스트가</a:t>
            </a:r>
            <a:r>
              <a:rPr lang="ko-KR" altLang="en-US" sz="1600" dirty="0" smtClean="0"/>
              <a:t> 기업을 선택하는 것은 편입여부이며 이익조정은 </a:t>
            </a:r>
            <a:r>
              <a:rPr lang="ko-KR" altLang="en-US" sz="1600" dirty="0" err="1" smtClean="0"/>
              <a:t>애널리스트의</a:t>
            </a:r>
            <a:r>
              <a:rPr lang="ko-KR" altLang="en-US" sz="1600" dirty="0" smtClean="0"/>
              <a:t> 선택에 영향을 주지 않는다고 가정함</a:t>
            </a:r>
            <a:r>
              <a:rPr lang="en-US" altLang="ko-KR" sz="1600" dirty="0" smtClean="0"/>
              <a:t>.</a:t>
            </a:r>
          </a:p>
          <a:p>
            <a:pPr marL="217488" indent="-217488" algn="l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¶"/>
            </a:pPr>
            <a:r>
              <a:rPr lang="en-US" altLang="ko-KR" sz="1600" dirty="0" smtClean="0"/>
              <a:t>KOSPI200</a:t>
            </a:r>
            <a:r>
              <a:rPr lang="ko-KR" altLang="en-US" sz="1600" dirty="0" smtClean="0"/>
              <a:t>지수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한국</a:t>
            </a:r>
            <a:r>
              <a:rPr lang="en-US" altLang="ko-KR" sz="1600" dirty="0" smtClean="0"/>
              <a:t>), S&amp;P500</a:t>
            </a:r>
            <a:r>
              <a:rPr lang="ko-KR" altLang="en-US" sz="1600" dirty="0" smtClean="0"/>
              <a:t>지수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미국</a:t>
            </a:r>
            <a:r>
              <a:rPr lang="en-US" altLang="ko-KR" sz="1600" dirty="0" smtClean="0"/>
              <a:t>) </a:t>
            </a:r>
            <a:r>
              <a:rPr lang="ko-KR" altLang="en-US" sz="1600" dirty="0" smtClean="0"/>
              <a:t>편입여부를 더미변수로 하여 이를 통제한 </a:t>
            </a:r>
            <a:r>
              <a:rPr lang="ko-KR" altLang="en-US" sz="1600" dirty="0" err="1" smtClean="0"/>
              <a:t>애널리스트</a:t>
            </a:r>
            <a:r>
              <a:rPr lang="ko-KR" altLang="en-US" sz="1600" dirty="0" smtClean="0"/>
              <a:t> 커버리지 산출</a:t>
            </a:r>
            <a:endParaRPr lang="en-US" altLang="ko-KR" sz="1600" dirty="0" smtClean="0"/>
          </a:p>
        </p:txBody>
      </p:sp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1960" y="1124744"/>
            <a:ext cx="4779043" cy="412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직사각형 26"/>
          <p:cNvSpPr/>
          <p:nvPr/>
        </p:nvSpPr>
        <p:spPr bwMode="auto">
          <a:xfrm>
            <a:off x="4283968" y="1916832"/>
            <a:ext cx="4644008" cy="288032"/>
          </a:xfrm>
          <a:prstGeom prst="rect">
            <a:avLst/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번호 개체 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6E13D6-16E7-4344-9E57-9BCF82975EFC}" type="slidenum">
              <a:rPr lang="en-US" altLang="ko-KR" smtClean="0"/>
              <a:pPr/>
              <a:t>17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ko-KR" dirty="0" smtClean="0">
                <a:ea typeface="돋움" pitchFamily="50" charset="-127"/>
              </a:rPr>
              <a:t>6. </a:t>
            </a:r>
            <a:r>
              <a:rPr lang="ko-KR" altLang="en-US" dirty="0" smtClean="0">
                <a:ea typeface="돋움" pitchFamily="50" charset="-127"/>
              </a:rPr>
              <a:t>결론</a:t>
            </a:r>
            <a:endParaRPr lang="ko-KR" altLang="en-US" sz="1600" dirty="0" smtClean="0">
              <a:ea typeface="돋움" pitchFamily="50" charset="-127"/>
            </a:endParaRP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379413" y="1250722"/>
            <a:ext cx="8369300" cy="470898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17488" indent="-217488" algn="l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¶"/>
            </a:pPr>
            <a:r>
              <a:rPr lang="ko-KR" altLang="en-US" sz="1600" dirty="0" err="1" smtClean="0"/>
              <a:t>애널리스트</a:t>
            </a:r>
            <a:r>
              <a:rPr lang="ko-KR" altLang="en-US" sz="1600" dirty="0" smtClean="0"/>
              <a:t> 커버리지가 이익조정에 미치는 영향을 알아보고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한미비교를 통하여 한국과 미국의 </a:t>
            </a:r>
            <a:r>
              <a:rPr lang="ko-KR" altLang="en-US" sz="1600" dirty="0" err="1" smtClean="0"/>
              <a:t>애널리스트</a:t>
            </a:r>
            <a:r>
              <a:rPr lang="ko-KR" altLang="en-US" sz="1600" dirty="0" smtClean="0"/>
              <a:t> 역할에 차이가 있는지 검증</a:t>
            </a:r>
            <a:r>
              <a:rPr lang="en-US" altLang="ko-KR" sz="1600" dirty="0" smtClean="0"/>
              <a:t>.</a:t>
            </a:r>
            <a:endParaRPr lang="en-US" altLang="ko-KR" sz="1600" dirty="0"/>
          </a:p>
          <a:p>
            <a:pPr marL="217488" indent="-217488" algn="l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¶"/>
            </a:pPr>
            <a:r>
              <a:rPr lang="ko-KR" altLang="en-US" sz="1600" dirty="0" smtClean="0"/>
              <a:t>첫째</a:t>
            </a:r>
            <a:r>
              <a:rPr lang="en-US" altLang="ko-KR" sz="1600" dirty="0"/>
              <a:t>, </a:t>
            </a:r>
            <a:r>
              <a:rPr lang="ko-KR" altLang="en-US" sz="1600" dirty="0" err="1" smtClean="0"/>
              <a:t>애널리스트</a:t>
            </a:r>
            <a:r>
              <a:rPr lang="ko-KR" altLang="en-US" sz="1600" dirty="0" smtClean="0"/>
              <a:t> 커버리지가 증가할수록 이익조정 행위</a:t>
            </a:r>
            <a:r>
              <a:rPr lang="en-US" altLang="ko-KR" sz="1600" dirty="0" smtClean="0"/>
              <a:t>(DA, REM)</a:t>
            </a:r>
            <a:r>
              <a:rPr lang="ko-KR" altLang="en-US" sz="1600" dirty="0" smtClean="0"/>
              <a:t>는 한국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미국 모두 감소하는 것으로 나타남</a:t>
            </a:r>
            <a:r>
              <a:rPr lang="en-US" altLang="ko-KR" sz="1600" dirty="0" smtClean="0"/>
              <a:t>.</a:t>
            </a:r>
            <a:endParaRPr lang="en-US" altLang="ko-KR" sz="1600" dirty="0"/>
          </a:p>
          <a:p>
            <a:pPr marL="217488" indent="-217488" algn="l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¶"/>
            </a:pPr>
            <a:r>
              <a:rPr lang="ko-KR" altLang="en-US" sz="1600" dirty="0"/>
              <a:t>둘째</a:t>
            </a:r>
            <a:r>
              <a:rPr lang="en-US" altLang="ko-KR" sz="1600" dirty="0"/>
              <a:t>, </a:t>
            </a:r>
            <a:r>
              <a:rPr lang="ko-KR" altLang="en-US" sz="1600" dirty="0" smtClean="0"/>
              <a:t>한미비교 결과 </a:t>
            </a:r>
            <a:r>
              <a:rPr lang="ko-KR" altLang="en-US" sz="1600" dirty="0" err="1" smtClean="0"/>
              <a:t>발생액을</a:t>
            </a:r>
            <a:r>
              <a:rPr lang="ko-KR" altLang="en-US" sz="1600" dirty="0" smtClean="0"/>
              <a:t> 통한 이익조정</a:t>
            </a:r>
            <a:r>
              <a:rPr lang="en-US" altLang="ko-KR" sz="1600" dirty="0" smtClean="0"/>
              <a:t>(DA)</a:t>
            </a:r>
            <a:r>
              <a:rPr lang="ko-KR" altLang="en-US" sz="1600" dirty="0" smtClean="0"/>
              <a:t>은 한국에 비해 미국에서 더욱 줄어드는 것으로 나타남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반면에 실제이익조정을 통한 이익조정</a:t>
            </a:r>
            <a:r>
              <a:rPr lang="en-US" altLang="ko-KR" sz="1600" dirty="0" smtClean="0"/>
              <a:t>(REM)</a:t>
            </a:r>
            <a:r>
              <a:rPr lang="ko-KR" altLang="en-US" sz="1600" dirty="0" smtClean="0"/>
              <a:t>은 양국간에 차이가 없는 것으로 나타남</a:t>
            </a:r>
            <a:r>
              <a:rPr lang="en-US" altLang="ko-KR" sz="1600" dirty="0" smtClean="0"/>
              <a:t>.</a:t>
            </a:r>
            <a:endParaRPr lang="en-US" altLang="ko-KR" sz="1600" dirty="0"/>
          </a:p>
          <a:p>
            <a:pPr marL="217488" indent="-217488" algn="l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¶"/>
            </a:pPr>
            <a:r>
              <a:rPr lang="ko-KR" altLang="en-US" sz="1600" dirty="0" smtClean="0"/>
              <a:t>커버리지가 없는 기업을 표본에 추가하여 분석한 </a:t>
            </a:r>
            <a:r>
              <a:rPr lang="ko-KR" altLang="en-US" sz="1600" dirty="0"/>
              <a:t>결과</a:t>
            </a:r>
            <a:r>
              <a:rPr lang="en-US" altLang="ko-KR" sz="1600" dirty="0"/>
              <a:t>, </a:t>
            </a:r>
            <a:r>
              <a:rPr lang="ko-KR" altLang="en-US" sz="1600" dirty="0" smtClean="0"/>
              <a:t>양국의 이익조정 행위에는 차이가 없는 것으로 나타남</a:t>
            </a:r>
            <a:r>
              <a:rPr lang="en-US" altLang="ko-KR" sz="1600" dirty="0" smtClean="0"/>
              <a:t>.</a:t>
            </a:r>
            <a:endParaRPr lang="en-US" altLang="ko-KR" sz="1600" dirty="0"/>
          </a:p>
          <a:p>
            <a:pPr marL="217488" indent="-217488" algn="l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¶"/>
            </a:pPr>
            <a:r>
              <a:rPr lang="ko-KR" altLang="en-US" sz="1600" dirty="0" err="1" smtClean="0"/>
              <a:t>내생성</a:t>
            </a:r>
            <a:r>
              <a:rPr lang="ko-KR" altLang="en-US" sz="1600" dirty="0" smtClean="0"/>
              <a:t> 문제를 통제하기 위해 </a:t>
            </a:r>
            <a:r>
              <a:rPr lang="en-US" altLang="ko-KR" sz="1600" dirty="0" smtClean="0"/>
              <a:t>KOSPI200 </a:t>
            </a:r>
            <a:r>
              <a:rPr lang="ko-KR" altLang="en-US" sz="1600" dirty="0" smtClean="0"/>
              <a:t>과 </a:t>
            </a:r>
            <a:r>
              <a:rPr lang="en-US" altLang="ko-KR" sz="1600" dirty="0" smtClean="0"/>
              <a:t>S&amp;P500</a:t>
            </a:r>
            <a:r>
              <a:rPr lang="ko-KR" altLang="en-US" sz="1600" dirty="0" smtClean="0"/>
              <a:t>지수 편입여부를 이용한 결과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애널리스트</a:t>
            </a:r>
            <a:r>
              <a:rPr lang="ko-KR" altLang="en-US" sz="1600" dirty="0" smtClean="0"/>
              <a:t> 커버리지가 증가할수록 이익조정 행위</a:t>
            </a:r>
            <a:r>
              <a:rPr lang="en-US" altLang="ko-KR" sz="1600" dirty="0" smtClean="0"/>
              <a:t>(DA, REM)</a:t>
            </a:r>
            <a:r>
              <a:rPr lang="ko-KR" altLang="en-US" sz="1600" dirty="0" smtClean="0"/>
              <a:t>는 한국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미국 모두 감소하는 것으로 나타남</a:t>
            </a:r>
            <a:r>
              <a:rPr lang="en-US" altLang="ko-KR" sz="1600" dirty="0" smtClean="0"/>
              <a:t>.</a:t>
            </a:r>
          </a:p>
          <a:p>
            <a:pPr marL="217488" indent="-217488" algn="l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Font typeface="Arial" charset="0"/>
              <a:buChar char="¶"/>
            </a:pPr>
            <a:r>
              <a:rPr lang="ko-KR" altLang="en-US" sz="1600" dirty="0" smtClean="0"/>
              <a:t>본 연구는 우리나라 시장과 미국 시장에서의 </a:t>
            </a:r>
            <a:r>
              <a:rPr lang="ko-KR" altLang="en-US" sz="1600" dirty="0" err="1" smtClean="0"/>
              <a:t>애널리스트의</a:t>
            </a:r>
            <a:r>
              <a:rPr lang="ko-KR" altLang="en-US" sz="1600" dirty="0" smtClean="0"/>
              <a:t> 역할에 대한 차이를 분석함으로써 국내 </a:t>
            </a:r>
            <a:r>
              <a:rPr lang="ko-KR" altLang="en-US" sz="1600" dirty="0" err="1" smtClean="0"/>
              <a:t>애널리스트</a:t>
            </a:r>
            <a:r>
              <a:rPr lang="ko-KR" altLang="en-US" sz="1600" dirty="0" smtClean="0"/>
              <a:t> 역할이 미국 </a:t>
            </a:r>
            <a:r>
              <a:rPr lang="ko-KR" altLang="en-US" sz="1600" dirty="0" err="1" smtClean="0"/>
              <a:t>애널리스트에</a:t>
            </a:r>
            <a:r>
              <a:rPr lang="ko-KR" altLang="en-US" sz="1600" dirty="0" smtClean="0"/>
              <a:t> 비해 어느 정도 제한적이라는 것을 제공하였다</a:t>
            </a:r>
            <a:r>
              <a:rPr lang="en-US" altLang="ko-KR" sz="1600" dirty="0" smtClean="0"/>
              <a:t>.</a:t>
            </a:r>
            <a:endParaRPr lang="en-US" altLang="ko-K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69888" y="44450"/>
            <a:ext cx="840581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>
              <a:buClrTx/>
            </a:pPr>
            <a:endParaRPr lang="ko-KR" altLang="ko-KR" sz="1600">
              <a:solidFill>
                <a:srgbClr val="0000FF"/>
              </a:solidFill>
              <a:ea typeface="돋움" pitchFamily="50" charset="-127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1349375"/>
            <a:ext cx="9144000" cy="4730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500" u="sng" dirty="0"/>
              <a:t>Contents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644900" y="2379663"/>
            <a:ext cx="2589213" cy="295041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90000" tIns="36000" rIns="90000" bIns="3600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ko-KR" sz="2000" dirty="0"/>
              <a:t>Research Question</a:t>
            </a:r>
          </a:p>
          <a:p>
            <a:pPr algn="l">
              <a:lnSpc>
                <a:spcPct val="85000"/>
              </a:lnSpc>
            </a:pPr>
            <a:endParaRPr lang="en-US" altLang="ko-KR" sz="2000" dirty="0"/>
          </a:p>
          <a:p>
            <a:pPr algn="l">
              <a:lnSpc>
                <a:spcPct val="85000"/>
              </a:lnSpc>
            </a:pPr>
            <a:r>
              <a:rPr lang="ko-KR" altLang="en-US" sz="2000" dirty="0"/>
              <a:t>연구 가설</a:t>
            </a:r>
          </a:p>
          <a:p>
            <a:pPr algn="l">
              <a:lnSpc>
                <a:spcPct val="85000"/>
              </a:lnSpc>
            </a:pPr>
            <a:endParaRPr lang="ko-KR" altLang="en-US" sz="2000" dirty="0"/>
          </a:p>
          <a:p>
            <a:pPr algn="l">
              <a:lnSpc>
                <a:spcPct val="85000"/>
              </a:lnSpc>
            </a:pPr>
            <a:r>
              <a:rPr lang="ko-KR" altLang="en-US" sz="2000" dirty="0"/>
              <a:t>연구 방법 및 데이터</a:t>
            </a:r>
          </a:p>
          <a:p>
            <a:pPr algn="l">
              <a:lnSpc>
                <a:spcPct val="85000"/>
              </a:lnSpc>
            </a:pPr>
            <a:endParaRPr lang="ko-KR" altLang="en-US" sz="2000" dirty="0"/>
          </a:p>
          <a:p>
            <a:pPr algn="l">
              <a:lnSpc>
                <a:spcPct val="85000"/>
              </a:lnSpc>
            </a:pPr>
            <a:r>
              <a:rPr lang="ko-KR" altLang="en-US" sz="2000" dirty="0"/>
              <a:t>실증 분석 </a:t>
            </a:r>
            <a:r>
              <a:rPr lang="ko-KR" altLang="en-US" sz="2000" dirty="0" smtClean="0"/>
              <a:t>결과</a:t>
            </a:r>
            <a:endParaRPr lang="ko-KR" altLang="en-US" sz="2000" dirty="0"/>
          </a:p>
          <a:p>
            <a:pPr algn="l">
              <a:lnSpc>
                <a:spcPct val="85000"/>
              </a:lnSpc>
            </a:pPr>
            <a:endParaRPr lang="ko-KR" altLang="en-US" sz="2000" dirty="0"/>
          </a:p>
          <a:p>
            <a:pPr algn="l">
              <a:lnSpc>
                <a:spcPct val="85000"/>
              </a:lnSpc>
            </a:pPr>
            <a:r>
              <a:rPr lang="ko-KR" altLang="en-US" sz="2000" dirty="0" smtClean="0"/>
              <a:t>추가분석</a:t>
            </a:r>
            <a:endParaRPr lang="en-US" altLang="ko-KR" sz="2000" dirty="0" smtClean="0"/>
          </a:p>
          <a:p>
            <a:pPr algn="l">
              <a:lnSpc>
                <a:spcPct val="85000"/>
              </a:lnSpc>
            </a:pPr>
            <a:endParaRPr lang="en-US" altLang="ko-KR" sz="2000" dirty="0" smtClean="0"/>
          </a:p>
          <a:p>
            <a:pPr algn="l">
              <a:lnSpc>
                <a:spcPct val="85000"/>
              </a:lnSpc>
            </a:pPr>
            <a:r>
              <a:rPr lang="ko-KR" altLang="en-US" sz="2000" dirty="0" smtClean="0"/>
              <a:t>결론</a:t>
            </a:r>
            <a:endParaRPr lang="en-US" altLang="ko-KR" sz="2000" dirty="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209925" y="2379663"/>
            <a:ext cx="519113" cy="321202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90000" tIns="36000" rIns="90000" bIns="3600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altLang="ko-KR" sz="2000" dirty="0"/>
              <a:t>1.</a:t>
            </a:r>
          </a:p>
          <a:p>
            <a:pPr algn="l">
              <a:lnSpc>
                <a:spcPct val="85000"/>
              </a:lnSpc>
            </a:pPr>
            <a:endParaRPr lang="en-US" altLang="ko-KR" sz="2000" dirty="0"/>
          </a:p>
          <a:p>
            <a:pPr algn="l">
              <a:lnSpc>
                <a:spcPct val="85000"/>
              </a:lnSpc>
            </a:pPr>
            <a:r>
              <a:rPr lang="en-US" altLang="ko-KR" sz="2000" dirty="0"/>
              <a:t>2.</a:t>
            </a:r>
          </a:p>
          <a:p>
            <a:pPr algn="l">
              <a:lnSpc>
                <a:spcPct val="85000"/>
              </a:lnSpc>
            </a:pPr>
            <a:endParaRPr lang="en-US" altLang="ko-KR" sz="2000" dirty="0"/>
          </a:p>
          <a:p>
            <a:pPr algn="l">
              <a:lnSpc>
                <a:spcPct val="85000"/>
              </a:lnSpc>
            </a:pPr>
            <a:r>
              <a:rPr lang="en-US" altLang="ko-KR" sz="2000" dirty="0"/>
              <a:t>3.</a:t>
            </a:r>
          </a:p>
          <a:p>
            <a:pPr algn="l">
              <a:lnSpc>
                <a:spcPct val="85000"/>
              </a:lnSpc>
            </a:pPr>
            <a:endParaRPr lang="en-US" altLang="ko-KR" sz="2000" dirty="0"/>
          </a:p>
          <a:p>
            <a:pPr algn="l">
              <a:lnSpc>
                <a:spcPct val="85000"/>
              </a:lnSpc>
            </a:pPr>
            <a:r>
              <a:rPr lang="en-US" altLang="ko-KR" sz="2000" dirty="0"/>
              <a:t>4.</a:t>
            </a:r>
          </a:p>
          <a:p>
            <a:pPr algn="l">
              <a:lnSpc>
                <a:spcPct val="85000"/>
              </a:lnSpc>
            </a:pPr>
            <a:endParaRPr lang="en-US" altLang="ko-KR" sz="2000" dirty="0"/>
          </a:p>
          <a:p>
            <a:pPr algn="l">
              <a:lnSpc>
                <a:spcPct val="85000"/>
              </a:lnSpc>
            </a:pPr>
            <a:r>
              <a:rPr lang="en-US" altLang="ko-KR" sz="2000" dirty="0"/>
              <a:t>5</a:t>
            </a:r>
            <a:r>
              <a:rPr lang="en-US" altLang="ko-KR" sz="2000" dirty="0" smtClean="0"/>
              <a:t>.</a:t>
            </a:r>
          </a:p>
          <a:p>
            <a:pPr algn="l">
              <a:lnSpc>
                <a:spcPct val="85000"/>
              </a:lnSpc>
            </a:pPr>
            <a:endParaRPr lang="en-US" altLang="ko-KR" sz="2000" dirty="0" smtClean="0"/>
          </a:p>
          <a:p>
            <a:pPr algn="l">
              <a:lnSpc>
                <a:spcPct val="85000"/>
              </a:lnSpc>
            </a:pPr>
            <a:r>
              <a:rPr lang="en-US" altLang="ko-KR" sz="2000" dirty="0" smtClean="0"/>
              <a:t>6.</a:t>
            </a:r>
          </a:p>
          <a:p>
            <a:pPr algn="l">
              <a:lnSpc>
                <a:spcPct val="85000"/>
              </a:lnSpc>
            </a:pPr>
            <a:endParaRPr lang="en-US" altLang="ko-K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229475" y="6525344"/>
            <a:ext cx="1905000" cy="228600"/>
          </a:xfrm>
          <a:noFill/>
        </p:spPr>
        <p:txBody>
          <a:bodyPr/>
          <a:lstStyle/>
          <a:p>
            <a:fld id="{50F5626A-130A-4FEA-9C91-E3ABC34B72BB}" type="slidenum">
              <a:rPr lang="en-US" altLang="ko-KR" smtClean="0"/>
              <a:pPr/>
              <a:t>2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5123" name="AutoShape 237"/>
          <p:cNvSpPr>
            <a:spLocks noChangeArrowheads="1"/>
          </p:cNvSpPr>
          <p:nvPr/>
        </p:nvSpPr>
        <p:spPr bwMode="auto">
          <a:xfrm>
            <a:off x="2051050" y="765175"/>
            <a:ext cx="5073650" cy="1727200"/>
          </a:xfrm>
          <a:prstGeom prst="foldedCorner">
            <a:avLst>
              <a:gd name="adj" fmla="val 6884"/>
            </a:avLst>
          </a:prstGeom>
          <a:solidFill>
            <a:srgbClr val="666699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369888" y="44450"/>
            <a:ext cx="840581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>
              <a:buClrTx/>
            </a:pPr>
            <a:r>
              <a:rPr lang="en-US" altLang="ko-KR" sz="1800" dirty="0">
                <a:solidFill>
                  <a:srgbClr val="0000FF"/>
                </a:solidFill>
                <a:ea typeface="돋움" pitchFamily="50" charset="-127"/>
              </a:rPr>
              <a:t>1. Research Question</a:t>
            </a:r>
            <a:endParaRPr lang="en-US" altLang="ko-KR" sz="1600" dirty="0">
              <a:solidFill>
                <a:srgbClr val="0000FF"/>
              </a:solidFill>
              <a:ea typeface="돋움" pitchFamily="50" charset="-127"/>
            </a:endParaRPr>
          </a:p>
        </p:txBody>
      </p:sp>
      <p:grpSp>
        <p:nvGrpSpPr>
          <p:cNvPr id="5125" name="Group 247"/>
          <p:cNvGrpSpPr>
            <a:grpSpLocks/>
          </p:cNvGrpSpPr>
          <p:nvPr/>
        </p:nvGrpSpPr>
        <p:grpSpPr bwMode="auto">
          <a:xfrm>
            <a:off x="2411413" y="1125538"/>
            <a:ext cx="3979862" cy="846137"/>
            <a:chOff x="1474" y="974"/>
            <a:chExt cx="2507" cy="533"/>
          </a:xfrm>
        </p:grpSpPr>
        <p:sp>
          <p:nvSpPr>
            <p:cNvPr id="5135" name="Rectangle 107"/>
            <p:cNvSpPr>
              <a:spLocks noChangeArrowheads="1"/>
            </p:cNvSpPr>
            <p:nvPr/>
          </p:nvSpPr>
          <p:spPr bwMode="auto">
            <a:xfrm>
              <a:off x="1474" y="1155"/>
              <a:ext cx="692" cy="317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pPr marL="87313" indent="-87313"/>
              <a:r>
                <a:rPr lang="ko-KR" altLang="en-US" dirty="0" err="1">
                  <a:solidFill>
                    <a:schemeClr val="bg1"/>
                  </a:solidFill>
                  <a:ea typeface="돋움" pitchFamily="50" charset="-127"/>
                  <a:sym typeface="Wingdings" pitchFamily="2" charset="2"/>
                </a:rPr>
                <a:t>애널리스트</a:t>
              </a:r>
              <a:r>
                <a:rPr lang="ko-KR" altLang="en-US" dirty="0">
                  <a:solidFill>
                    <a:schemeClr val="bg1"/>
                  </a:solidFill>
                  <a:ea typeface="돋움" pitchFamily="50" charset="-127"/>
                  <a:sym typeface="Wingdings" pitchFamily="2" charset="2"/>
                </a:rPr>
                <a:t> 커버리지</a:t>
              </a:r>
            </a:p>
          </p:txBody>
        </p:sp>
        <p:sp>
          <p:nvSpPr>
            <p:cNvPr id="5136" name="Text Box 108"/>
            <p:cNvSpPr txBox="1">
              <a:spLocks noChangeArrowheads="1"/>
            </p:cNvSpPr>
            <p:nvPr/>
          </p:nvSpPr>
          <p:spPr bwMode="auto">
            <a:xfrm>
              <a:off x="2154" y="1065"/>
              <a:ext cx="363" cy="442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4000">
                  <a:solidFill>
                    <a:schemeClr val="bg1"/>
                  </a:solidFill>
                  <a:sym typeface="Wingdings 3" pitchFamily="18" charset="2"/>
                </a:rPr>
                <a:t></a:t>
              </a:r>
            </a:p>
          </p:txBody>
        </p:sp>
        <p:sp>
          <p:nvSpPr>
            <p:cNvPr id="5137" name="Rectangle 113"/>
            <p:cNvSpPr>
              <a:spLocks noChangeArrowheads="1"/>
            </p:cNvSpPr>
            <p:nvPr/>
          </p:nvSpPr>
          <p:spPr bwMode="auto">
            <a:xfrm>
              <a:off x="3152" y="974"/>
              <a:ext cx="829" cy="182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pPr marL="87313" indent="-87313"/>
              <a:r>
                <a:rPr lang="ko-KR" altLang="en-US" dirty="0">
                  <a:solidFill>
                    <a:schemeClr val="bg1"/>
                  </a:solidFill>
                  <a:ea typeface="돋움" pitchFamily="50" charset="-127"/>
                  <a:sym typeface="Wingdings" pitchFamily="2" charset="2"/>
                </a:rPr>
                <a:t>이익조정</a:t>
              </a:r>
            </a:p>
          </p:txBody>
        </p:sp>
        <p:sp>
          <p:nvSpPr>
            <p:cNvPr id="5138" name="Line 220"/>
            <p:cNvSpPr>
              <a:spLocks noChangeShapeType="1"/>
            </p:cNvSpPr>
            <p:nvPr/>
          </p:nvSpPr>
          <p:spPr bwMode="auto">
            <a:xfrm flipV="1">
              <a:off x="2562" y="1065"/>
              <a:ext cx="576" cy="181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5126" name="Rectangle 252"/>
          <p:cNvSpPr>
            <a:spLocks noChangeArrowheads="1"/>
          </p:cNvSpPr>
          <p:nvPr/>
        </p:nvSpPr>
        <p:spPr bwMode="auto">
          <a:xfrm>
            <a:off x="1763713" y="2781300"/>
            <a:ext cx="1317625" cy="2873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marL="87313" indent="-87313"/>
            <a:r>
              <a:rPr lang="ko-KR" altLang="en-US" u="sng">
                <a:ea typeface="돋움" pitchFamily="50" charset="-127"/>
                <a:sym typeface="Wingdings" pitchFamily="2" charset="2"/>
              </a:rPr>
              <a:t>이익조정 증가</a:t>
            </a:r>
            <a:endParaRPr lang="en-US" altLang="ko-KR" u="sng">
              <a:ea typeface="돋움" pitchFamily="50" charset="-127"/>
              <a:sym typeface="Wingdings" pitchFamily="2" charset="2"/>
            </a:endParaRPr>
          </a:p>
        </p:txBody>
      </p:sp>
      <p:sp>
        <p:nvSpPr>
          <p:cNvPr id="5127" name="Rectangle 253"/>
          <p:cNvSpPr>
            <a:spLocks noChangeArrowheads="1"/>
          </p:cNvSpPr>
          <p:nvPr/>
        </p:nvSpPr>
        <p:spPr bwMode="auto">
          <a:xfrm>
            <a:off x="6300788" y="2781300"/>
            <a:ext cx="1365250" cy="2873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marL="87313" indent="-87313"/>
            <a:r>
              <a:rPr lang="ko-KR" altLang="en-US" u="sng">
                <a:ea typeface="돋움" pitchFamily="50" charset="-127"/>
                <a:sym typeface="Wingdings" pitchFamily="2" charset="2"/>
              </a:rPr>
              <a:t>이익조정 감소</a:t>
            </a:r>
            <a:endParaRPr lang="en-US" altLang="ko-KR" u="sng">
              <a:ea typeface="돋움" pitchFamily="50" charset="-127"/>
              <a:sym typeface="Wingdings" pitchFamily="2" charset="2"/>
            </a:endParaRPr>
          </a:p>
        </p:txBody>
      </p:sp>
      <p:sp>
        <p:nvSpPr>
          <p:cNvPr id="2402558" name="Rectangle 254"/>
          <p:cNvSpPr>
            <a:spLocks noChangeArrowheads="1"/>
          </p:cNvSpPr>
          <p:nvPr/>
        </p:nvSpPr>
        <p:spPr bwMode="auto">
          <a:xfrm>
            <a:off x="323850" y="3357563"/>
            <a:ext cx="4051300" cy="2873375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  <a:effectLst/>
        </p:spPr>
        <p:txBody>
          <a:bodyPr lIns="36000" tIns="36000" rIns="36000" bIns="36000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u"/>
              <a:defRPr/>
            </a:pPr>
            <a:r>
              <a:rPr lang="en-US" altLang="ko-KR" b="0" dirty="0" err="1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Bartov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et al.(2002)</a:t>
            </a:r>
            <a:r>
              <a:rPr lang="ko-KR" altLang="en-US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은 기업이 재무분석가의 이익예측치를 달성하였을 경우 주가는 상승하였고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미달한 경우 주가가 하락함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u"/>
              <a:defRPr/>
            </a:pPr>
            <a:endParaRPr lang="en-US" altLang="ko-KR" b="0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u"/>
              <a:defRPr/>
            </a:pP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Brown and </a:t>
            </a:r>
            <a:r>
              <a:rPr lang="en-US" altLang="ko-KR" b="0" dirty="0" err="1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Caylor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(2005)</a:t>
            </a:r>
            <a:r>
              <a:rPr lang="ko-KR" altLang="en-US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Graham et al.(2005)</a:t>
            </a:r>
            <a:r>
              <a:rPr lang="ko-KR" altLang="en-US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은 기업은 재무분석가의 이익예측치를 달성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(meet or beat)</a:t>
            </a:r>
            <a:r>
              <a:rPr lang="ko-KR" altLang="en-US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하고자 하는 중요한 기준이익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(benchmark)</a:t>
            </a:r>
            <a:r>
              <a:rPr lang="ko-KR" altLang="en-US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으로 인식한다고 함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dirty="0">
              <a:sym typeface="Wingdings" pitchFamily="2" charset="2"/>
            </a:endParaRPr>
          </a:p>
          <a:p>
            <a:pPr marL="141288" indent="-141288" algn="l">
              <a:buFont typeface="Wingdings" pitchFamily="2" charset="2"/>
              <a:buChar char="§"/>
              <a:defRPr/>
            </a:pPr>
            <a:endParaRPr lang="en-US" altLang="ko-KR" dirty="0"/>
          </a:p>
        </p:txBody>
      </p:sp>
      <p:sp>
        <p:nvSpPr>
          <p:cNvPr id="5129" name="Rectangle 255"/>
          <p:cNvSpPr>
            <a:spLocks noChangeArrowheads="1"/>
          </p:cNvSpPr>
          <p:nvPr/>
        </p:nvSpPr>
        <p:spPr bwMode="auto">
          <a:xfrm>
            <a:off x="4932363" y="3357563"/>
            <a:ext cx="4051300" cy="354012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chemeClr val="tx2"/>
              </a:buClr>
            </a:pPr>
            <a:endParaRPr lang="en-US" altLang="ko-KR" b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30" name="Line 220"/>
          <p:cNvSpPr>
            <a:spLocks noChangeShapeType="1"/>
          </p:cNvSpPr>
          <p:nvPr/>
        </p:nvSpPr>
        <p:spPr bwMode="auto">
          <a:xfrm>
            <a:off x="4140200" y="1700213"/>
            <a:ext cx="863600" cy="360362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31" name="Rectangle 113"/>
          <p:cNvSpPr>
            <a:spLocks noChangeArrowheads="1"/>
          </p:cNvSpPr>
          <p:nvPr/>
        </p:nvSpPr>
        <p:spPr bwMode="auto">
          <a:xfrm>
            <a:off x="5075238" y="1916113"/>
            <a:ext cx="1316037" cy="2889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marL="87313" indent="-87313"/>
            <a:r>
              <a:rPr lang="ko-KR" altLang="en-US">
                <a:solidFill>
                  <a:schemeClr val="bg1"/>
                </a:solidFill>
                <a:ea typeface="돋움" pitchFamily="50" charset="-127"/>
                <a:sym typeface="Wingdings" pitchFamily="2" charset="2"/>
              </a:rPr>
              <a:t>이익조정</a:t>
            </a:r>
          </a:p>
        </p:txBody>
      </p:sp>
      <p:sp>
        <p:nvSpPr>
          <p:cNvPr id="5132" name="아래쪽 화살표 21"/>
          <p:cNvSpPr>
            <a:spLocks noChangeArrowheads="1"/>
          </p:cNvSpPr>
          <p:nvPr/>
        </p:nvSpPr>
        <p:spPr bwMode="auto">
          <a:xfrm>
            <a:off x="6227763" y="1916113"/>
            <a:ext cx="288925" cy="330200"/>
          </a:xfrm>
          <a:prstGeom prst="downArrow">
            <a:avLst>
              <a:gd name="adj1" fmla="val 50000"/>
              <a:gd name="adj2" fmla="val 49825"/>
            </a:avLst>
          </a:prstGeom>
          <a:solidFill>
            <a:schemeClr val="accent1"/>
          </a:solidFill>
          <a:ln w="57150" algn="ctr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33" name="위쪽 화살표 22"/>
          <p:cNvSpPr>
            <a:spLocks noChangeArrowheads="1"/>
          </p:cNvSpPr>
          <p:nvPr/>
        </p:nvSpPr>
        <p:spPr bwMode="auto">
          <a:xfrm>
            <a:off x="6227763" y="1123950"/>
            <a:ext cx="288925" cy="360363"/>
          </a:xfrm>
          <a:prstGeom prst="upArrow">
            <a:avLst>
              <a:gd name="adj1" fmla="val 42528"/>
              <a:gd name="adj2" fmla="val 49890"/>
            </a:avLst>
          </a:prstGeom>
          <a:solidFill>
            <a:schemeClr val="accent1"/>
          </a:solidFill>
          <a:ln w="57150" algn="ctr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34" name="Rectangle 255"/>
          <p:cNvSpPr>
            <a:spLocks noChangeArrowheads="1"/>
          </p:cNvSpPr>
          <p:nvPr/>
        </p:nvSpPr>
        <p:spPr bwMode="auto">
          <a:xfrm>
            <a:off x="4859338" y="3357563"/>
            <a:ext cx="4051300" cy="2981325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u"/>
            </a:pP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Healy and </a:t>
            </a:r>
            <a:r>
              <a:rPr lang="en-US" altLang="ko-KR" b="0" dirty="0" err="1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Palepu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(2001) </a:t>
            </a:r>
            <a:r>
              <a:rPr lang="ko-KR" altLang="en-US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는 애널리스트가 정기적으로 기업을 분석함으로써 외부감시자 역할을 수행한다고 함</a:t>
            </a: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u"/>
            </a:pPr>
            <a:endParaRPr lang="en-US" altLang="ko-KR" b="0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u"/>
            </a:pPr>
            <a:r>
              <a:rPr lang="en-US" altLang="ko-KR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Yu(2008)</a:t>
            </a:r>
            <a:r>
              <a:rPr lang="ko-KR" altLang="en-US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는 재량적 발생액과 재무분석가의 </a:t>
            </a:r>
            <a:r>
              <a:rPr lang="ko-KR" altLang="en-US" b="0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수의</a:t>
            </a:r>
            <a:r>
              <a:rPr lang="en-US" altLang="ko-KR" b="0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관계를 </a:t>
            </a:r>
            <a:r>
              <a:rPr lang="ko-KR" altLang="en-US" b="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분석하여 재무분석가가 많을수록 모니터링 효과로 인하여 경영자들의 이익조정 행위는 감소한다고 </a:t>
            </a:r>
            <a:r>
              <a:rPr lang="ko-KR" altLang="en-US" b="0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보고함</a:t>
            </a:r>
            <a:r>
              <a:rPr lang="en-US" altLang="ko-KR" b="0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0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u"/>
            </a:pPr>
            <a:endParaRPr lang="en-US" altLang="ko-KR" b="0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40352" y="33265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dirty="0" smtClean="0">
                <a:solidFill>
                  <a:srgbClr val="3333CC"/>
                </a:solidFill>
              </a:rPr>
              <a:t>전체</a:t>
            </a:r>
            <a:endParaRPr lang="ko-KR" altLang="en-US" dirty="0">
              <a:solidFill>
                <a:srgbClr val="3333CC"/>
              </a:solidFill>
            </a:endParaRPr>
          </a:p>
        </p:txBody>
      </p:sp>
      <p:cxnSp>
        <p:nvCxnSpPr>
          <p:cNvPr id="24" name="직선 화살표 연결선 23"/>
          <p:cNvCxnSpPr/>
          <p:nvPr/>
        </p:nvCxnSpPr>
        <p:spPr bwMode="auto">
          <a:xfrm flipH="1">
            <a:off x="6588224" y="1340768"/>
            <a:ext cx="504056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직선 화살표 연결선 25"/>
          <p:cNvCxnSpPr/>
          <p:nvPr/>
        </p:nvCxnSpPr>
        <p:spPr bwMode="auto">
          <a:xfrm flipH="1">
            <a:off x="6588224" y="2060848"/>
            <a:ext cx="504056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7164288" y="1196752"/>
            <a:ext cx="1979712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Forecast = </a:t>
            </a:r>
            <a:r>
              <a:rPr lang="ko-KR" altLang="en-US" dirty="0" smtClean="0">
                <a:solidFill>
                  <a:srgbClr val="0070C0"/>
                </a:solidFill>
              </a:rPr>
              <a:t>목표실적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64288" y="1916832"/>
            <a:ext cx="1979712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</a:rPr>
              <a:t>외부감시자 역할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140B53-80C4-4AD0-BF23-A0611F2F0B1F}" type="slidenum">
              <a:rPr lang="en-US" altLang="ko-KR" smtClean="0"/>
              <a:pPr/>
              <a:t>3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69888" y="44450"/>
            <a:ext cx="840581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>
              <a:buClrTx/>
            </a:pPr>
            <a:endParaRPr lang="ko-KR" altLang="ko-KR" sz="1600">
              <a:solidFill>
                <a:srgbClr val="0000FF"/>
              </a:solidFill>
              <a:ea typeface="돋움" pitchFamily="50" charset="-127"/>
            </a:endParaRPr>
          </a:p>
        </p:txBody>
      </p:sp>
      <p:sp>
        <p:nvSpPr>
          <p:cNvPr id="6152" name="Text Box 161"/>
          <p:cNvSpPr txBox="1">
            <a:spLocks noChangeArrowheads="1"/>
          </p:cNvSpPr>
          <p:nvPr/>
        </p:nvSpPr>
        <p:spPr bwMode="auto">
          <a:xfrm>
            <a:off x="7740352" y="2852936"/>
            <a:ext cx="708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ClrTx/>
            </a:pPr>
            <a:r>
              <a:rPr lang="ko-KR" altLang="en-US" dirty="0">
                <a:ea typeface="돋움" pitchFamily="50" charset="-127"/>
              </a:rPr>
              <a:t>결산일</a:t>
            </a:r>
          </a:p>
        </p:txBody>
      </p:sp>
      <p:sp>
        <p:nvSpPr>
          <p:cNvPr id="6155" name="AutoShape 177"/>
          <p:cNvSpPr>
            <a:spLocks/>
          </p:cNvSpPr>
          <p:nvPr/>
        </p:nvSpPr>
        <p:spPr bwMode="auto">
          <a:xfrm rot="-5400000">
            <a:off x="3148013" y="1166812"/>
            <a:ext cx="215900" cy="2232025"/>
          </a:xfrm>
          <a:prstGeom prst="leftBrace">
            <a:avLst>
              <a:gd name="adj1" fmla="val 86152"/>
              <a:gd name="adj2" fmla="val 50000"/>
            </a:avLst>
          </a:prstGeom>
          <a:noFill/>
          <a:ln w="2540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57" name="Text Box 179"/>
          <p:cNvSpPr txBox="1">
            <a:spLocks noChangeArrowheads="1"/>
          </p:cNvSpPr>
          <p:nvPr/>
        </p:nvSpPr>
        <p:spPr bwMode="auto">
          <a:xfrm>
            <a:off x="2698750" y="2495550"/>
            <a:ext cx="1106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ClrTx/>
            </a:pPr>
            <a:r>
              <a:rPr lang="ko-KR" altLang="en-US">
                <a:ea typeface="돋움" pitchFamily="50" charset="-127"/>
              </a:rPr>
              <a:t>이사회 활동</a:t>
            </a:r>
          </a:p>
        </p:txBody>
      </p:sp>
      <p:sp>
        <p:nvSpPr>
          <p:cNvPr id="2403437" name="Rectangle 109"/>
          <p:cNvSpPr>
            <a:spLocks noChangeArrowheads="1"/>
          </p:cNvSpPr>
          <p:nvPr/>
        </p:nvSpPr>
        <p:spPr bwMode="auto">
          <a:xfrm>
            <a:off x="1065213" y="4692650"/>
            <a:ext cx="530225" cy="501650"/>
          </a:xfrm>
          <a:prstGeom prst="rect">
            <a:avLst/>
          </a:prstGeom>
          <a:solidFill>
            <a:srgbClr val="339933"/>
          </a:solidFill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altLang="ko-KR" sz="1600" i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391229" name="Text Box 189"/>
          <p:cNvSpPr txBox="1">
            <a:spLocks noChangeArrowheads="1"/>
          </p:cNvSpPr>
          <p:nvPr/>
        </p:nvSpPr>
        <p:spPr bwMode="auto">
          <a:xfrm>
            <a:off x="1612900" y="4684713"/>
            <a:ext cx="931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Tx/>
              <a:defRPr/>
            </a:pPr>
            <a:r>
              <a:rPr lang="ko-KR" altLang="en-US" i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돋움" pitchFamily="50" charset="-127"/>
              </a:rPr>
              <a:t>감사인의</a:t>
            </a:r>
          </a:p>
          <a:p>
            <a:pPr>
              <a:buClrTx/>
              <a:defRPr/>
            </a:pPr>
            <a:r>
              <a:rPr lang="ko-KR" altLang="en-US" i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돋움" pitchFamily="50" charset="-127"/>
              </a:rPr>
              <a:t>주장 포함</a:t>
            </a:r>
          </a:p>
        </p:txBody>
      </p:sp>
      <p:sp>
        <p:nvSpPr>
          <p:cNvPr id="23" name="Oval 74"/>
          <p:cNvSpPr>
            <a:spLocks noChangeArrowheads="1"/>
          </p:cNvSpPr>
          <p:nvPr/>
        </p:nvSpPr>
        <p:spPr bwMode="auto">
          <a:xfrm>
            <a:off x="539552" y="1268760"/>
            <a:ext cx="4536504" cy="4824536"/>
          </a:xfrm>
          <a:prstGeom prst="ellipse">
            <a:avLst/>
          </a:prstGeom>
          <a:solidFill>
            <a:srgbClr val="E3E3ED"/>
          </a:solidFill>
          <a:ln w="28575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ko-KR" altLang="en-US" sz="2000" dirty="0" smtClean="0">
                <a:solidFill>
                  <a:srgbClr val="7030A0"/>
                </a:solidFill>
              </a:rPr>
              <a:t>미국</a:t>
            </a:r>
            <a:endParaRPr lang="en-US" altLang="ko-KR" sz="2000" dirty="0" smtClean="0">
              <a:solidFill>
                <a:srgbClr val="7030A0"/>
              </a:solidFill>
            </a:endParaRPr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ko-KR" altLang="en-US" sz="2000" dirty="0"/>
          </a:p>
        </p:txBody>
      </p:sp>
      <p:sp>
        <p:nvSpPr>
          <p:cNvPr id="24" name="Oval 74"/>
          <p:cNvSpPr>
            <a:spLocks noChangeArrowheads="1"/>
          </p:cNvSpPr>
          <p:nvPr/>
        </p:nvSpPr>
        <p:spPr bwMode="auto">
          <a:xfrm>
            <a:off x="5724128" y="2060848"/>
            <a:ext cx="3024336" cy="3600400"/>
          </a:xfrm>
          <a:prstGeom prst="ellipse">
            <a:avLst/>
          </a:prstGeom>
          <a:solidFill>
            <a:srgbClr val="E3E3ED"/>
          </a:solidFill>
          <a:ln w="28575" algn="ctr">
            <a:solidFill>
              <a:schemeClr val="accent3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ko-KR" altLang="en-US" sz="2000" dirty="0" smtClean="0">
                <a:solidFill>
                  <a:srgbClr val="7030A0"/>
                </a:solidFill>
              </a:rPr>
              <a:t>한국</a:t>
            </a:r>
            <a:endParaRPr lang="en-US" altLang="ko-KR" sz="2000" dirty="0" smtClean="0">
              <a:solidFill>
                <a:srgbClr val="7030A0"/>
              </a:solidFill>
            </a:endParaRPr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  <a:p>
            <a:pPr>
              <a:defRPr/>
            </a:pPr>
            <a:endParaRPr lang="en-US" altLang="ko-KR" sz="2000" dirty="0"/>
          </a:p>
          <a:p>
            <a:pPr>
              <a:defRPr/>
            </a:pPr>
            <a:endParaRPr lang="en-US" altLang="ko-KR" sz="20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1187624" y="328498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ANALYST FORECAST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483768" y="3284984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ACTUAL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012160" y="350100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ANALYST FORECAST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020272" y="3501008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ACTUAL</a:t>
            </a:r>
            <a:endParaRPr lang="ko-KR" altLang="en-US" dirty="0"/>
          </a:p>
        </p:txBody>
      </p:sp>
      <p:sp>
        <p:nvSpPr>
          <p:cNvPr id="32" name="Rectangle 137"/>
          <p:cNvSpPr>
            <a:spLocks noChangeArrowheads="1"/>
          </p:cNvSpPr>
          <p:nvPr/>
        </p:nvSpPr>
        <p:spPr bwMode="auto">
          <a:xfrm>
            <a:off x="2051720" y="2204864"/>
            <a:ext cx="412750" cy="1047750"/>
          </a:xfrm>
          <a:prstGeom prst="rect">
            <a:avLst/>
          </a:prstGeom>
          <a:solidFill>
            <a:srgbClr val="339933"/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4" name="Rectangle 137"/>
          <p:cNvSpPr>
            <a:spLocks noChangeArrowheads="1"/>
          </p:cNvSpPr>
          <p:nvPr/>
        </p:nvSpPr>
        <p:spPr bwMode="auto">
          <a:xfrm>
            <a:off x="6732240" y="2492896"/>
            <a:ext cx="412750" cy="1047750"/>
          </a:xfrm>
          <a:prstGeom prst="rect">
            <a:avLst/>
          </a:prstGeom>
          <a:solidFill>
            <a:srgbClr val="339933"/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7524328" y="2924944"/>
            <a:ext cx="412750" cy="577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37" name="Rectangle 138"/>
          <p:cNvSpPr>
            <a:spLocks noChangeArrowheads="1"/>
          </p:cNvSpPr>
          <p:nvPr/>
        </p:nvSpPr>
        <p:spPr bwMode="auto">
          <a:xfrm>
            <a:off x="3131840" y="2420888"/>
            <a:ext cx="412750" cy="7938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39" name="아래쪽 화살표 38"/>
          <p:cNvSpPr/>
          <p:nvPr/>
        </p:nvSpPr>
        <p:spPr bwMode="auto">
          <a:xfrm>
            <a:off x="1979712" y="3861048"/>
            <a:ext cx="1800200" cy="288032"/>
          </a:xfrm>
          <a:prstGeom prst="downArrow">
            <a:avLst/>
          </a:prstGeom>
          <a:solidFill>
            <a:srgbClr val="3333CC"/>
          </a:solidFill>
          <a:ln w="57150" cap="flat" cmpd="sng" algn="ctr">
            <a:solidFill>
              <a:srgbClr val="3333CC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40" name="아래쪽 화살표 39"/>
          <p:cNvSpPr/>
          <p:nvPr/>
        </p:nvSpPr>
        <p:spPr bwMode="auto">
          <a:xfrm>
            <a:off x="6372200" y="4077072"/>
            <a:ext cx="1800200" cy="288032"/>
          </a:xfrm>
          <a:prstGeom prst="downArrow">
            <a:avLst/>
          </a:prstGeom>
          <a:solidFill>
            <a:srgbClr val="3333CC"/>
          </a:solidFill>
          <a:ln w="57150" cap="flat" cmpd="sng" algn="ctr">
            <a:solidFill>
              <a:srgbClr val="3333CC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체" pitchFamily="49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19672" y="4365104"/>
            <a:ext cx="230425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FF0000"/>
                </a:solidFill>
              </a:rPr>
              <a:t> 하한가 없음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FF0000"/>
                </a:solidFill>
              </a:rPr>
              <a:t> 주가폭락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56176" y="4509120"/>
            <a:ext cx="2016224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B050"/>
                </a:solidFill>
              </a:rPr>
              <a:t> 하한가 있음</a:t>
            </a:r>
            <a:endParaRPr lang="en-US" altLang="ko-KR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dirty="0" smtClean="0">
                <a:solidFill>
                  <a:srgbClr val="00B050"/>
                </a:solidFill>
              </a:rPr>
              <a:t> 상대적으로 작게 하락</a:t>
            </a:r>
            <a:endParaRPr lang="en-US" altLang="ko-KR" dirty="0" smtClean="0">
              <a:solidFill>
                <a:srgbClr val="00B050"/>
              </a:solidFill>
            </a:endParaRPr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467544" y="0"/>
            <a:ext cx="840581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>
              <a:buClrTx/>
            </a:pPr>
            <a:endParaRPr lang="en-US" altLang="ko-KR" sz="1600" dirty="0">
              <a:solidFill>
                <a:srgbClr val="0000FF"/>
              </a:solidFill>
              <a:ea typeface="돋움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56176" y="332656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dirty="0" err="1" smtClean="0">
                <a:solidFill>
                  <a:srgbClr val="3333CC"/>
                </a:solidFill>
              </a:rPr>
              <a:t>애널리스트</a:t>
            </a:r>
            <a:r>
              <a:rPr lang="ko-KR" altLang="en-US" dirty="0" smtClean="0">
                <a:solidFill>
                  <a:srgbClr val="3333CC"/>
                </a:solidFill>
              </a:rPr>
              <a:t> 역할 한미비교</a:t>
            </a:r>
            <a:endParaRPr lang="ko-KR" alt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A9BDCC-6EDD-4FDB-890A-94D12DE75543}" type="slidenum">
              <a:rPr lang="en-US" altLang="ko-KR" smtClean="0"/>
              <a:pPr/>
              <a:t>4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69888" y="44450"/>
            <a:ext cx="8405812" cy="627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l">
              <a:buClrTx/>
            </a:pPr>
            <a:endParaRPr lang="ko-KR" altLang="ko-KR" sz="1800">
              <a:solidFill>
                <a:srgbClr val="0000FF"/>
              </a:solidFill>
              <a:ea typeface="돋움" pitchFamily="50" charset="-127"/>
            </a:endParaRPr>
          </a:p>
        </p:txBody>
      </p:sp>
      <p:sp>
        <p:nvSpPr>
          <p:cNvPr id="11268" name="AutoShape 94"/>
          <p:cNvSpPr>
            <a:spLocks noChangeArrowheads="1"/>
          </p:cNvSpPr>
          <p:nvPr/>
        </p:nvSpPr>
        <p:spPr bwMode="auto">
          <a:xfrm>
            <a:off x="1043608" y="1628800"/>
            <a:ext cx="7210650" cy="4054475"/>
          </a:xfrm>
          <a:prstGeom prst="foldedCorner">
            <a:avLst>
              <a:gd name="adj" fmla="val 5472"/>
            </a:avLst>
          </a:prstGeom>
          <a:solidFill>
            <a:srgbClr val="E1E1EB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7523" name="AutoShape 99"/>
          <p:cNvSpPr>
            <a:spLocks noChangeArrowheads="1"/>
          </p:cNvSpPr>
          <p:nvPr/>
        </p:nvSpPr>
        <p:spPr bwMode="auto">
          <a:xfrm>
            <a:off x="1105722" y="1988840"/>
            <a:ext cx="2314150" cy="50405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666699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ko-KR" altLang="en-US" sz="1200" dirty="0" smtClean="0">
                <a:ea typeface="돋움" pitchFamily="50" charset="-127"/>
              </a:rPr>
              <a:t>한미비교</a:t>
            </a:r>
            <a:endParaRPr lang="en-US" altLang="ko-KR" sz="1200" dirty="0">
              <a:ea typeface="돋움" pitchFamily="50" charset="-127"/>
            </a:endParaRPr>
          </a:p>
        </p:txBody>
      </p:sp>
      <p:sp>
        <p:nvSpPr>
          <p:cNvPr id="2407524" name="AutoShape 100"/>
          <p:cNvSpPr>
            <a:spLocks noChangeArrowheads="1"/>
          </p:cNvSpPr>
          <p:nvPr/>
        </p:nvSpPr>
        <p:spPr bwMode="auto">
          <a:xfrm>
            <a:off x="1087505" y="3198227"/>
            <a:ext cx="2376264" cy="5908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666699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ko-KR" altLang="en-US" sz="1200" dirty="0" smtClean="0">
                <a:ea typeface="돋움" pitchFamily="50" charset="-127"/>
              </a:rPr>
              <a:t>재량적 </a:t>
            </a:r>
            <a:r>
              <a:rPr lang="ko-KR" altLang="en-US" sz="1200" dirty="0" err="1" smtClean="0">
                <a:ea typeface="돋움" pitchFamily="50" charset="-127"/>
              </a:rPr>
              <a:t>발생액</a:t>
            </a:r>
            <a:r>
              <a:rPr lang="ko-KR" altLang="en-US" sz="1200" dirty="0" smtClean="0">
                <a:ea typeface="돋움" pitchFamily="50" charset="-127"/>
              </a:rPr>
              <a:t> </a:t>
            </a:r>
            <a:endParaRPr lang="en-US" altLang="ko-KR" sz="1200" dirty="0" smtClean="0">
              <a:ea typeface="돋움" pitchFamily="50" charset="-127"/>
            </a:endParaRPr>
          </a:p>
          <a:p>
            <a:pPr>
              <a:defRPr/>
            </a:pPr>
            <a:r>
              <a:rPr lang="ko-KR" altLang="en-US" sz="1200" dirty="0" smtClean="0">
                <a:ea typeface="돋움" pitchFamily="50" charset="-127"/>
              </a:rPr>
              <a:t>→ 재량적 </a:t>
            </a:r>
            <a:r>
              <a:rPr lang="ko-KR" altLang="en-US" sz="1200" dirty="0" err="1" smtClean="0">
                <a:ea typeface="돋움" pitchFamily="50" charset="-127"/>
              </a:rPr>
              <a:t>발생액</a:t>
            </a:r>
            <a:r>
              <a:rPr lang="en-US" altLang="ko-KR" sz="1200" dirty="0" smtClean="0">
                <a:ea typeface="돋움" pitchFamily="50" charset="-127"/>
              </a:rPr>
              <a:t>, </a:t>
            </a:r>
            <a:r>
              <a:rPr lang="ko-KR" altLang="en-US" sz="1200" dirty="0" smtClean="0">
                <a:ea typeface="돋움" pitchFamily="50" charset="-127"/>
              </a:rPr>
              <a:t>실제이익조정</a:t>
            </a:r>
            <a:endParaRPr lang="en-US" altLang="ko-KR" sz="1200" dirty="0" smtClean="0">
              <a:ea typeface="돋움" pitchFamily="50" charset="-127"/>
            </a:endParaRPr>
          </a:p>
        </p:txBody>
      </p:sp>
      <p:sp>
        <p:nvSpPr>
          <p:cNvPr id="2407525" name="AutoShape 101"/>
          <p:cNvSpPr>
            <a:spLocks noChangeArrowheads="1"/>
          </p:cNvSpPr>
          <p:nvPr/>
        </p:nvSpPr>
        <p:spPr bwMode="auto">
          <a:xfrm>
            <a:off x="1087504" y="4581128"/>
            <a:ext cx="2376264" cy="576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666699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ko-KR" altLang="en-US" sz="1200" dirty="0" smtClean="0">
                <a:ea typeface="돋움" pitchFamily="50" charset="-127"/>
              </a:rPr>
              <a:t>│ 재량적 </a:t>
            </a:r>
            <a:r>
              <a:rPr lang="ko-KR" altLang="en-US" sz="1200" dirty="0" err="1" smtClean="0">
                <a:ea typeface="돋움" pitchFamily="50" charset="-127"/>
              </a:rPr>
              <a:t>발생액</a:t>
            </a:r>
            <a:r>
              <a:rPr lang="en-US" altLang="ko-KR" sz="1200" dirty="0" smtClean="0">
                <a:ea typeface="돋움" pitchFamily="50" charset="-127"/>
              </a:rPr>
              <a:t> </a:t>
            </a:r>
            <a:r>
              <a:rPr lang="ko-KR" altLang="en-US" sz="1200" dirty="0" smtClean="0">
                <a:ea typeface="돋움" pitchFamily="50" charset="-127"/>
              </a:rPr>
              <a:t>│→ 재량적 </a:t>
            </a:r>
            <a:r>
              <a:rPr lang="ko-KR" altLang="en-US" sz="1200" dirty="0" err="1" smtClean="0">
                <a:ea typeface="돋움" pitchFamily="50" charset="-127"/>
              </a:rPr>
              <a:t>발생액</a:t>
            </a:r>
            <a:endParaRPr lang="en-US" altLang="ko-KR" sz="1200" dirty="0">
              <a:ea typeface="돋움" pitchFamily="50" charset="-127"/>
            </a:endParaRPr>
          </a:p>
        </p:txBody>
      </p:sp>
      <p:sp>
        <p:nvSpPr>
          <p:cNvPr id="2407527" name="Rectangle 103"/>
          <p:cNvSpPr>
            <a:spLocks noChangeArrowheads="1"/>
          </p:cNvSpPr>
          <p:nvPr/>
        </p:nvSpPr>
        <p:spPr bwMode="auto">
          <a:xfrm>
            <a:off x="3812186" y="3212976"/>
            <a:ext cx="3744416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ko-KR" altLang="en-US" dirty="0" smtClean="0"/>
              <a:t>이익조정의 </a:t>
            </a:r>
            <a:r>
              <a:rPr lang="ko-KR" altLang="en-US" dirty="0" err="1" smtClean="0"/>
              <a:t>대용치로</a:t>
            </a:r>
            <a:r>
              <a:rPr lang="ko-KR" altLang="en-US" dirty="0" smtClean="0"/>
              <a:t> 재량적 </a:t>
            </a:r>
            <a:r>
              <a:rPr lang="ko-KR" altLang="en-US" dirty="0" err="1" smtClean="0"/>
              <a:t>발생액</a:t>
            </a:r>
            <a:r>
              <a:rPr lang="en-US" altLang="ko-KR" dirty="0" smtClean="0"/>
              <a:t>(DA) </a:t>
            </a:r>
            <a:r>
              <a:rPr lang="ko-KR" altLang="en-US" dirty="0" smtClean="0"/>
              <a:t>뿐만 아니라 실제이익조정</a:t>
            </a:r>
            <a:r>
              <a:rPr lang="en-US" altLang="ko-KR" dirty="0" smtClean="0"/>
              <a:t>(REM)</a:t>
            </a:r>
            <a:r>
              <a:rPr lang="ko-KR" altLang="en-US" dirty="0" smtClean="0"/>
              <a:t>의 분석도 병행</a:t>
            </a:r>
            <a:endParaRPr lang="en-US" altLang="ko-KR" dirty="0"/>
          </a:p>
        </p:txBody>
      </p:sp>
      <p:sp>
        <p:nvSpPr>
          <p:cNvPr id="2407528" name="Rectangle 104"/>
          <p:cNvSpPr>
            <a:spLocks noChangeArrowheads="1"/>
          </p:cNvSpPr>
          <p:nvPr/>
        </p:nvSpPr>
        <p:spPr bwMode="auto">
          <a:xfrm>
            <a:off x="3779912" y="2060848"/>
            <a:ext cx="4781550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한국과 미국의 </a:t>
            </a:r>
            <a:r>
              <a:rPr lang="ko-KR" altLang="en-US" dirty="0" err="1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애널리스트</a:t>
            </a: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역할에 대한 국가간 비교</a:t>
            </a:r>
            <a:endParaRPr lang="en-US" altLang="ko-KR" dirty="0"/>
          </a:p>
        </p:txBody>
      </p:sp>
      <p:sp>
        <p:nvSpPr>
          <p:cNvPr id="2407529" name="Rectangle 105"/>
          <p:cNvSpPr>
            <a:spLocks noChangeArrowheads="1"/>
          </p:cNvSpPr>
          <p:nvPr/>
        </p:nvSpPr>
        <p:spPr bwMode="auto">
          <a:xfrm>
            <a:off x="3878462" y="4725144"/>
            <a:ext cx="4781550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크기뿐만 아니라 방향성도 함께 고려</a:t>
            </a:r>
            <a:endParaRPr lang="en-US" altLang="ko-KR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539552" y="332656"/>
            <a:ext cx="8405812" cy="42383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1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돋움" pitchFamily="50" charset="-127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6176" y="332656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dirty="0" smtClean="0">
                <a:solidFill>
                  <a:srgbClr val="3333CC"/>
                </a:solidFill>
              </a:rPr>
              <a:t>선행연구와의 차별성</a:t>
            </a:r>
            <a:endParaRPr lang="ko-KR" alt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A9BDCC-6EDD-4FDB-890A-94D12DE75543}" type="slidenum">
              <a:rPr lang="en-US" altLang="ko-KR" smtClean="0"/>
              <a:pPr/>
              <a:t>5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69888" y="44450"/>
            <a:ext cx="8405812" cy="627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l">
              <a:buClrTx/>
            </a:pPr>
            <a:endParaRPr lang="ko-KR" altLang="ko-KR" sz="1800">
              <a:solidFill>
                <a:srgbClr val="0000FF"/>
              </a:solidFill>
              <a:ea typeface="돋움" pitchFamily="50" charset="-127"/>
            </a:endParaRPr>
          </a:p>
        </p:txBody>
      </p:sp>
      <p:sp>
        <p:nvSpPr>
          <p:cNvPr id="11268" name="AutoShape 94"/>
          <p:cNvSpPr>
            <a:spLocks noChangeArrowheads="1"/>
          </p:cNvSpPr>
          <p:nvPr/>
        </p:nvSpPr>
        <p:spPr bwMode="auto">
          <a:xfrm>
            <a:off x="957263" y="1601788"/>
            <a:ext cx="7204075" cy="4054475"/>
          </a:xfrm>
          <a:prstGeom prst="foldedCorner">
            <a:avLst>
              <a:gd name="adj" fmla="val 5472"/>
            </a:avLst>
          </a:prstGeom>
          <a:solidFill>
            <a:srgbClr val="E1E1EB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07523" name="AutoShape 99"/>
          <p:cNvSpPr>
            <a:spLocks noChangeArrowheads="1"/>
          </p:cNvSpPr>
          <p:nvPr/>
        </p:nvSpPr>
        <p:spPr bwMode="auto">
          <a:xfrm>
            <a:off x="1597025" y="1919288"/>
            <a:ext cx="1052513" cy="576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666699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ko-KR" altLang="en-US" dirty="0">
                <a:ea typeface="돋움" pitchFamily="50" charset="-127"/>
              </a:rPr>
              <a:t>가설 </a:t>
            </a:r>
            <a:r>
              <a:rPr lang="en-US" altLang="ko-KR" dirty="0">
                <a:ea typeface="돋움" pitchFamily="50" charset="-127"/>
              </a:rPr>
              <a:t>1-1</a:t>
            </a:r>
          </a:p>
        </p:txBody>
      </p:sp>
      <p:sp>
        <p:nvSpPr>
          <p:cNvPr id="2407524" name="AutoShape 100"/>
          <p:cNvSpPr>
            <a:spLocks noChangeArrowheads="1"/>
          </p:cNvSpPr>
          <p:nvPr/>
        </p:nvSpPr>
        <p:spPr bwMode="auto">
          <a:xfrm>
            <a:off x="1597025" y="2843213"/>
            <a:ext cx="1052513" cy="576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666699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ko-KR" altLang="en-US" dirty="0">
                <a:ea typeface="돋움" pitchFamily="50" charset="-127"/>
              </a:rPr>
              <a:t>가설 </a:t>
            </a:r>
            <a:r>
              <a:rPr lang="en-US" altLang="ko-KR" dirty="0">
                <a:ea typeface="돋움" pitchFamily="50" charset="-127"/>
              </a:rPr>
              <a:t>1-2</a:t>
            </a:r>
          </a:p>
        </p:txBody>
      </p:sp>
      <p:sp>
        <p:nvSpPr>
          <p:cNvPr id="2407525" name="AutoShape 101"/>
          <p:cNvSpPr>
            <a:spLocks noChangeArrowheads="1"/>
          </p:cNvSpPr>
          <p:nvPr/>
        </p:nvSpPr>
        <p:spPr bwMode="auto">
          <a:xfrm>
            <a:off x="1597025" y="3789363"/>
            <a:ext cx="1052513" cy="576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666699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ko-KR" altLang="en-US" dirty="0">
                <a:ea typeface="돋움" pitchFamily="50" charset="-127"/>
              </a:rPr>
              <a:t>가설 </a:t>
            </a:r>
            <a:r>
              <a:rPr lang="en-US" altLang="ko-KR" dirty="0">
                <a:ea typeface="돋움" pitchFamily="50" charset="-127"/>
              </a:rPr>
              <a:t>2-1</a:t>
            </a:r>
          </a:p>
        </p:txBody>
      </p:sp>
      <p:sp>
        <p:nvSpPr>
          <p:cNvPr id="2407526" name="AutoShape 102"/>
          <p:cNvSpPr>
            <a:spLocks noChangeArrowheads="1"/>
          </p:cNvSpPr>
          <p:nvPr/>
        </p:nvSpPr>
        <p:spPr bwMode="auto">
          <a:xfrm>
            <a:off x="1597025" y="4667250"/>
            <a:ext cx="1052513" cy="5762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rgbClr val="666699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ko-KR" altLang="en-US" dirty="0">
                <a:ea typeface="돋움" pitchFamily="50" charset="-127"/>
              </a:rPr>
              <a:t>가설 </a:t>
            </a:r>
            <a:r>
              <a:rPr lang="en-US" altLang="ko-KR" dirty="0">
                <a:ea typeface="돋움" pitchFamily="50" charset="-127"/>
              </a:rPr>
              <a:t>2-2</a:t>
            </a:r>
          </a:p>
        </p:txBody>
      </p:sp>
      <p:sp>
        <p:nvSpPr>
          <p:cNvPr id="2407527" name="Rectangle 103"/>
          <p:cNvSpPr>
            <a:spLocks noChangeArrowheads="1"/>
          </p:cNvSpPr>
          <p:nvPr/>
        </p:nvSpPr>
        <p:spPr bwMode="auto">
          <a:xfrm>
            <a:off x="2867025" y="2869734"/>
            <a:ext cx="4781550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ko-KR" altLang="en-US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애널리스트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커버리지가 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재량적 </a:t>
            </a:r>
            <a:r>
              <a:rPr lang="ko-KR" altLang="en-US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발생액</a:t>
            </a:r>
            <a:r>
              <a:rPr lang="en-US" altLang="ko-KR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(DA)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미치는 영향이 한국기업과 미국기업의 정도는 차이가 있을 것이다</a:t>
            </a:r>
            <a:r>
              <a:rPr lang="en-US" altLang="ko-KR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dirty="0"/>
          </a:p>
        </p:txBody>
      </p:sp>
      <p:sp>
        <p:nvSpPr>
          <p:cNvPr id="2407528" name="Rectangle 104"/>
          <p:cNvSpPr>
            <a:spLocks noChangeArrowheads="1"/>
          </p:cNvSpPr>
          <p:nvPr/>
        </p:nvSpPr>
        <p:spPr bwMode="auto">
          <a:xfrm>
            <a:off x="2867025" y="1944688"/>
            <a:ext cx="4781550" cy="5238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ko-KR" altLang="en-US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애널리스트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커버리지는 재량적 </a:t>
            </a:r>
            <a:r>
              <a:rPr lang="ko-KR" altLang="en-US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발생액</a:t>
            </a:r>
            <a:r>
              <a:rPr lang="en-US" altLang="ko-KR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(DA)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에 유의한 영향을 </a:t>
            </a: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미친다</a:t>
            </a:r>
            <a:r>
              <a:rPr lang="en-US" altLang="ko-KR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dirty="0"/>
          </a:p>
        </p:txBody>
      </p:sp>
      <p:sp>
        <p:nvSpPr>
          <p:cNvPr id="2407529" name="Rectangle 105"/>
          <p:cNvSpPr>
            <a:spLocks noChangeArrowheads="1"/>
          </p:cNvSpPr>
          <p:nvPr/>
        </p:nvSpPr>
        <p:spPr bwMode="auto">
          <a:xfrm>
            <a:off x="2867025" y="3814763"/>
            <a:ext cx="4781550" cy="5222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ko-KR" altLang="en-US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애널리스트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커버리지는 실제이익조정</a:t>
            </a:r>
            <a:r>
              <a:rPr lang="en-US" altLang="ko-KR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(REM)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에 유의한 영향을 </a:t>
            </a: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미친다</a:t>
            </a:r>
            <a:r>
              <a:rPr lang="en-US" altLang="ko-KR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dirty="0"/>
          </a:p>
        </p:txBody>
      </p:sp>
      <p:sp>
        <p:nvSpPr>
          <p:cNvPr id="2407530" name="Rectangle 106"/>
          <p:cNvSpPr>
            <a:spLocks noChangeArrowheads="1"/>
          </p:cNvSpPr>
          <p:nvPr/>
        </p:nvSpPr>
        <p:spPr bwMode="auto">
          <a:xfrm>
            <a:off x="2867025" y="4692977"/>
            <a:ext cx="4781550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ko-KR" altLang="en-US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애널리스트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커버리지가 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실제이익조정</a:t>
            </a:r>
            <a:r>
              <a:rPr lang="en-US" altLang="ko-KR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(REM)</a:t>
            </a:r>
            <a:r>
              <a:rPr lang="ko-KR" altLang="en-US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미치는 영향이 한국기업과 미국기업의 정도는 차이가 있을 것이다</a:t>
            </a:r>
            <a:r>
              <a:rPr lang="en-US" altLang="ko-KR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539552" y="332656"/>
            <a:ext cx="8405812" cy="42383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800" kern="0" dirty="0">
                <a:solidFill>
                  <a:srgbClr val="0000FF"/>
                </a:solidFill>
                <a:latin typeface="+mj-lt"/>
                <a:ea typeface="돋움" pitchFamily="50" charset="-127"/>
                <a:cs typeface="+mj-cs"/>
              </a:rPr>
              <a:t>2</a:t>
            </a: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돋움" pitchFamily="50" charset="-127"/>
                <a:cs typeface="+mj-cs"/>
              </a:rPr>
              <a:t>.</a:t>
            </a:r>
            <a:r>
              <a:rPr kumimoji="1" lang="en-US" altLang="ko-KR" sz="18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돋움" pitchFamily="50" charset="-127"/>
                <a:cs typeface="+mj-cs"/>
              </a:rPr>
              <a:t> </a:t>
            </a:r>
            <a:r>
              <a:rPr kumimoji="1" lang="ko-KR" altLang="en-US" sz="18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돋움" pitchFamily="50" charset="-127"/>
                <a:cs typeface="+mj-cs"/>
              </a:rPr>
              <a:t>연구 가설</a:t>
            </a:r>
            <a:endParaRPr kumimoji="1" lang="en-US" altLang="ko-KR" sz="1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돋움" pitchFamily="50" charset="-127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45C0DE-76FF-4330-8C37-D7B3104F8C49}" type="slidenum">
              <a:rPr lang="en-US" altLang="ko-KR" smtClean="0"/>
              <a:pPr/>
              <a:t>6</a:t>
            </a:fld>
            <a:endParaRPr lang="en-US" altLang="ko-KR" smtClean="0"/>
          </a:p>
        </p:txBody>
      </p:sp>
      <p:sp>
        <p:nvSpPr>
          <p:cNvPr id="1029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30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3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32" name="Rectangle 21"/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33" name="Rectangle 23"/>
          <p:cNvSpPr>
            <a:spLocks noChangeArrowheads="1"/>
          </p:cNvSpPr>
          <p:nvPr/>
        </p:nvSpPr>
        <p:spPr bwMode="auto">
          <a:xfrm>
            <a:off x="-4140200" y="36449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34" name="Rectangle 25"/>
          <p:cNvSpPr>
            <a:spLocks noChangeArrowheads="1"/>
          </p:cNvSpPr>
          <p:nvPr/>
        </p:nvSpPr>
        <p:spPr bwMode="auto">
          <a:xfrm>
            <a:off x="0" y="29019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611188" y="1125538"/>
            <a:ext cx="8135937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v"/>
              <a:defRPr/>
            </a:pPr>
            <a:r>
              <a:rPr lang="ko-KR" altLang="en-US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재량적 </a:t>
            </a:r>
            <a:r>
              <a:rPr lang="ko-KR" altLang="en-US" sz="1600" b="0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발생액</a:t>
            </a:r>
            <a:r>
              <a:rPr lang="en-US" altLang="ko-KR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(DA)</a:t>
            </a:r>
            <a:r>
              <a:rPr lang="ko-KR" altLang="en-US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측정</a:t>
            </a: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altLang="ko-KR" sz="20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수정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Jones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모형에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ROA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를 추가한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Kothari at al(2005)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의 성과 대응 모형 사용</a:t>
            </a: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- KOR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변수를 추가하여 국가별 영향 통제 </a:t>
            </a: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v"/>
              <a:defRPr/>
            </a:pPr>
            <a:endParaRPr lang="en-US" altLang="ko-KR" sz="20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v"/>
              <a:defRPr/>
            </a:pPr>
            <a:endParaRPr lang="en-US" altLang="ko-KR" sz="20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endParaRPr lang="en-US" altLang="ko-KR" sz="20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636588" y="2349500"/>
          <a:ext cx="762317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2" name="수식" r:id="rId3" imgW="4572000" imgH="431640" progId="Equation.3">
                  <p:embed/>
                </p:oleObj>
              </mc:Choice>
              <mc:Fallback>
                <p:oleObj name="수식" r:id="rId3" imgW="457200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88" y="2349500"/>
                        <a:ext cx="7623175" cy="719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37" name="타원 14"/>
          <p:cNvSpPr>
            <a:spLocks noChangeArrowheads="1"/>
          </p:cNvSpPr>
          <p:nvPr/>
        </p:nvSpPr>
        <p:spPr bwMode="auto">
          <a:xfrm>
            <a:off x="7884368" y="2348880"/>
            <a:ext cx="504825" cy="719138"/>
          </a:xfrm>
          <a:prstGeom prst="ellipse">
            <a:avLst/>
          </a:prstGeom>
          <a:noFill/>
          <a:ln w="9525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38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3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7" name="제목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연구 방법 및 데이터</a:t>
            </a:r>
            <a:endParaRPr lang="ko-KR" altLang="en-US" dirty="0"/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1547813" y="3573463"/>
          <a:ext cx="5760491" cy="2591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3" name="수식" r:id="rId5" imgW="3263760" imgH="1663560" progId="Equation.3">
                  <p:embed/>
                </p:oleObj>
              </mc:Choice>
              <mc:Fallback>
                <p:oleObj name="수식" r:id="rId5" imgW="3263760" imgH="16635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3573463"/>
                        <a:ext cx="5760491" cy="25918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156176" y="332656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 smtClean="0">
                <a:solidFill>
                  <a:srgbClr val="3333CC"/>
                </a:solidFill>
              </a:rPr>
              <a:t>DA </a:t>
            </a:r>
            <a:r>
              <a:rPr lang="ko-KR" altLang="en-US" dirty="0" err="1" smtClean="0">
                <a:solidFill>
                  <a:srgbClr val="3333CC"/>
                </a:solidFill>
              </a:rPr>
              <a:t>추정식</a:t>
            </a:r>
            <a:endParaRPr lang="ko-KR" altLang="en-US" dirty="0">
              <a:solidFill>
                <a:srgbClr val="3333CC"/>
              </a:solidFill>
            </a:endParaRPr>
          </a:p>
        </p:txBody>
      </p:sp>
      <p:sp>
        <p:nvSpPr>
          <p:cNvPr id="1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229475" y="6542088"/>
            <a:ext cx="1905000" cy="228600"/>
          </a:xfrm>
          <a:noFill/>
        </p:spPr>
        <p:txBody>
          <a:bodyPr/>
          <a:lstStyle/>
          <a:p>
            <a:fld id="{85A9BDCC-6EDD-4FDB-890A-94D12DE75543}" type="slidenum">
              <a:rPr lang="en-US" altLang="ko-KR" smtClean="0"/>
              <a:pPr/>
              <a:t>6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BADDDFE-CC2C-44BD-B531-C8A46794B9D1}" type="slidenum">
              <a:rPr lang="en-US" altLang="ko-KR" smtClean="0"/>
              <a:pPr/>
              <a:t>7</a:t>
            </a:fld>
            <a:endParaRPr lang="en-US" altLang="ko-KR" smtClean="0"/>
          </a:p>
        </p:txBody>
      </p:sp>
      <p:sp>
        <p:nvSpPr>
          <p:cNvPr id="2054" name="Rectangle 8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055" name="Rectangle 8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056" name="Rectangle 8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057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058" name="Rectangle 5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059" name="Rectangle 20"/>
          <p:cNvSpPr>
            <a:spLocks noChangeArrowheads="1"/>
          </p:cNvSpPr>
          <p:nvPr/>
        </p:nvSpPr>
        <p:spPr bwMode="auto">
          <a:xfrm>
            <a:off x="0" y="30035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060" name="Rectangle 22"/>
          <p:cNvSpPr>
            <a:spLocks noChangeArrowheads="1"/>
          </p:cNvSpPr>
          <p:nvPr/>
        </p:nvSpPr>
        <p:spPr bwMode="auto">
          <a:xfrm>
            <a:off x="0" y="29892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061" name="Rectangle 24"/>
          <p:cNvSpPr>
            <a:spLocks noChangeArrowheads="1"/>
          </p:cNvSpPr>
          <p:nvPr/>
        </p:nvSpPr>
        <p:spPr bwMode="auto">
          <a:xfrm>
            <a:off x="0" y="225583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323528" y="764704"/>
            <a:ext cx="8135937" cy="567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v"/>
              <a:defRPr/>
            </a:pPr>
            <a:r>
              <a:rPr lang="ko-KR" altLang="en-US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실제이익조정</a:t>
            </a:r>
            <a:r>
              <a:rPr lang="en-US" altLang="ko-KR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(REM)</a:t>
            </a:r>
            <a:r>
              <a:rPr lang="ko-KR" altLang="en-US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측정</a:t>
            </a: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altLang="ko-KR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en-US" altLang="ko-KR" b="0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Roychowdhury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at al(2006)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모형에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ROA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추가한 성과 대응 모형 사용</a:t>
            </a: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- KOR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변수를 추가하여 국가별 영향 통제</a:t>
            </a: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비정상 영업현금흐름</a:t>
            </a: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비정상 </a:t>
            </a:r>
            <a:r>
              <a:rPr lang="ko-KR" altLang="en-US" b="0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생산원가</a:t>
            </a:r>
            <a:endParaRPr lang="en-US" altLang="ko-KR" b="0" dirty="0" smtClean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Arial" pitchFamily="34" charset="0"/>
              <a:buChar char="•"/>
              <a:defRPr/>
            </a:pPr>
            <a:endParaRPr lang="en-US" altLang="ko-KR" b="0" dirty="0" smtClean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ko-KR" altLang="en-US" b="0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비정상 </a:t>
            </a:r>
            <a:r>
              <a:rPr lang="ko-KR" altLang="en-US" b="0" dirty="0" err="1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재량적지출</a:t>
            </a: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+mj-ea"/>
              <a:buAutoNum type="circleNumDbPlain"/>
              <a:defRPr/>
            </a:pP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+mj-ea"/>
              <a:buAutoNum type="circleNumDbPlain"/>
              <a:defRPr/>
            </a:pP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endParaRPr lang="ko-KR" altLang="en-US" sz="1600" dirty="0"/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altLang="ko-KR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endParaRPr lang="en-US" altLang="ko-KR" sz="20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050" name="Object 18"/>
          <p:cNvGraphicFramePr>
            <a:graphicFrameLocks noChangeAspect="1"/>
          </p:cNvGraphicFramePr>
          <p:nvPr/>
        </p:nvGraphicFramePr>
        <p:xfrm>
          <a:off x="307975" y="2205038"/>
          <a:ext cx="8242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0" name="수식" r:id="rId3" imgW="4470120" imgH="482400" progId="Equation.3">
                  <p:embed/>
                </p:oleObj>
              </mc:Choice>
              <mc:Fallback>
                <p:oleObj name="수식" r:id="rId3" imgW="4470120" imgH="4824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75" y="2205038"/>
                        <a:ext cx="82423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"/>
          <p:cNvGraphicFramePr>
            <a:graphicFrameLocks noChangeAspect="1"/>
          </p:cNvGraphicFramePr>
          <p:nvPr/>
        </p:nvGraphicFramePr>
        <p:xfrm>
          <a:off x="433388" y="3068638"/>
          <a:ext cx="783907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1" name="수식" r:id="rId5" imgW="5371920" imgH="482400" progId="Equation.3">
                  <p:embed/>
                </p:oleObj>
              </mc:Choice>
              <mc:Fallback>
                <p:oleObj name="수식" r:id="rId5" imgW="537192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388" y="3068638"/>
                        <a:ext cx="7839075" cy="60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064" name="타원 24"/>
          <p:cNvSpPr>
            <a:spLocks noChangeArrowheads="1"/>
          </p:cNvSpPr>
          <p:nvPr/>
        </p:nvSpPr>
        <p:spPr bwMode="auto">
          <a:xfrm>
            <a:off x="8100392" y="2204864"/>
            <a:ext cx="431800" cy="6477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065" name="타원 25"/>
          <p:cNvSpPr>
            <a:spLocks noChangeArrowheads="1"/>
          </p:cNvSpPr>
          <p:nvPr/>
        </p:nvSpPr>
        <p:spPr bwMode="auto">
          <a:xfrm>
            <a:off x="7884368" y="3068960"/>
            <a:ext cx="431800" cy="64928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066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44036" name="Object 20"/>
          <p:cNvGraphicFramePr>
            <a:graphicFrameLocks noChangeAspect="1"/>
          </p:cNvGraphicFramePr>
          <p:nvPr/>
        </p:nvGraphicFramePr>
        <p:xfrm>
          <a:off x="355600" y="4076700"/>
          <a:ext cx="5900738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2" name="수식" r:id="rId7" imgW="3962160" imgH="482400" progId="Equation.3">
                  <p:embed/>
                </p:oleObj>
              </mc:Choice>
              <mc:Fallback>
                <p:oleObj name="수식" r:id="rId7" imgW="3962160" imgH="4824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600" y="4076700"/>
                        <a:ext cx="5900738" cy="60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타원 26"/>
          <p:cNvSpPr>
            <a:spLocks noChangeArrowheads="1"/>
          </p:cNvSpPr>
          <p:nvPr/>
        </p:nvSpPr>
        <p:spPr bwMode="auto">
          <a:xfrm>
            <a:off x="5868144" y="4005064"/>
            <a:ext cx="431800" cy="6477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3" name="TextBox 27"/>
          <p:cNvSpPr txBox="1">
            <a:spLocks noChangeArrowheads="1"/>
          </p:cNvSpPr>
          <p:nvPr/>
        </p:nvSpPr>
        <p:spPr bwMode="auto">
          <a:xfrm>
            <a:off x="2411760" y="4869160"/>
            <a:ext cx="2232248" cy="95410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비정상 영업현금흐름과  비정상 </a:t>
            </a:r>
            <a:r>
              <a:rPr lang="ko-KR" altLang="en-US" dirty="0" err="1" smtClean="0">
                <a:solidFill>
                  <a:srgbClr val="FF0000"/>
                </a:solidFill>
              </a:rPr>
              <a:t>재량적지출에는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(−)</a:t>
            </a:r>
            <a:r>
              <a:rPr lang="ko-KR" altLang="en-US" dirty="0">
                <a:solidFill>
                  <a:srgbClr val="FF0000"/>
                </a:solidFill>
              </a:rPr>
              <a:t>부호를 붙여 </a:t>
            </a:r>
            <a:r>
              <a:rPr lang="en-US" altLang="ko-KR" dirty="0">
                <a:solidFill>
                  <a:srgbClr val="FF0000"/>
                </a:solidFill>
              </a:rPr>
              <a:t>3</a:t>
            </a:r>
            <a:r>
              <a:rPr lang="ko-KR" altLang="en-US" dirty="0">
                <a:solidFill>
                  <a:srgbClr val="FF0000"/>
                </a:solidFill>
              </a:rPr>
              <a:t>가지 </a:t>
            </a:r>
            <a:r>
              <a:rPr lang="ko-KR" altLang="en-US" dirty="0" err="1">
                <a:solidFill>
                  <a:srgbClr val="FF0000"/>
                </a:solidFill>
              </a:rPr>
              <a:t>잔차의</a:t>
            </a:r>
            <a:r>
              <a:rPr lang="ko-KR" altLang="en-US" dirty="0">
                <a:solidFill>
                  <a:srgbClr val="FF0000"/>
                </a:solidFill>
              </a:rPr>
              <a:t> 합을 </a:t>
            </a:r>
            <a:r>
              <a:rPr lang="en-US" altLang="ko-KR" dirty="0">
                <a:solidFill>
                  <a:srgbClr val="FF0000"/>
                </a:solidFill>
              </a:rPr>
              <a:t>REM</a:t>
            </a:r>
            <a:r>
              <a:rPr lang="ko-KR" altLang="en-US" dirty="0">
                <a:solidFill>
                  <a:srgbClr val="FF0000"/>
                </a:solidFill>
              </a:rPr>
              <a:t>으로 정의</a:t>
            </a:r>
          </a:p>
        </p:txBody>
      </p:sp>
      <p:graphicFrame>
        <p:nvGraphicFramePr>
          <p:cNvPr id="44037" name="Object 3"/>
          <p:cNvGraphicFramePr>
            <a:graphicFrameLocks noChangeAspect="1"/>
          </p:cNvGraphicFramePr>
          <p:nvPr/>
        </p:nvGraphicFramePr>
        <p:xfrm>
          <a:off x="899592" y="6165304"/>
          <a:ext cx="756084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3" name="수식" r:id="rId9" imgW="4216320" imgH="203040" progId="Equation.3">
                  <p:embed/>
                </p:oleObj>
              </mc:Choice>
              <mc:Fallback>
                <p:oleObj name="수식" r:id="rId9" imgW="421632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6165304"/>
                        <a:ext cx="7560840" cy="36004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1">
                              <a:gamma/>
                              <a:shade val="46275"/>
                              <a:invGamma/>
                            </a:schemeClr>
                          </a:gs>
                          <a:gs pos="100000">
                            <a:schemeClr val="accent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꺾인 연결선 25"/>
          <p:cNvCxnSpPr/>
          <p:nvPr/>
        </p:nvCxnSpPr>
        <p:spPr bwMode="auto">
          <a:xfrm rot="5400000">
            <a:off x="1619672" y="5373216"/>
            <a:ext cx="792088" cy="648072"/>
          </a:xfrm>
          <a:prstGeom prst="bentConnector3">
            <a:avLst>
              <a:gd name="adj1" fmla="val 1107"/>
            </a:avLst>
          </a:prstGeom>
          <a:solidFill>
            <a:schemeClr val="accent1"/>
          </a:solidFill>
          <a:ln w="57150" cap="flat" cmpd="sng" algn="ctr">
            <a:solidFill>
              <a:srgbClr val="0066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5" name="개체 24"/>
          <p:cNvGraphicFramePr>
            <a:graphicFrameLocks noChangeAspect="1"/>
          </p:cNvGraphicFramePr>
          <p:nvPr/>
        </p:nvGraphicFramePr>
        <p:xfrm>
          <a:off x="5326063" y="4652963"/>
          <a:ext cx="3479800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4" name="수식" r:id="rId11" imgW="3479760" imgH="1422360" progId="Equation.3">
                  <p:embed/>
                </p:oleObj>
              </mc:Choice>
              <mc:Fallback>
                <p:oleObj name="수식" r:id="rId11" imgW="3479760" imgH="14223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6063" y="4652963"/>
                        <a:ext cx="3479800" cy="142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6156176" y="332656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 smtClean="0">
                <a:solidFill>
                  <a:srgbClr val="3333CC"/>
                </a:solidFill>
              </a:rPr>
              <a:t>REM </a:t>
            </a:r>
            <a:r>
              <a:rPr lang="ko-KR" altLang="en-US" dirty="0" err="1" smtClean="0">
                <a:solidFill>
                  <a:srgbClr val="3333CC"/>
                </a:solidFill>
              </a:rPr>
              <a:t>추정식</a:t>
            </a:r>
            <a:endParaRPr lang="ko-KR" altLang="en-US" dirty="0">
              <a:solidFill>
                <a:srgbClr val="3333CC"/>
              </a:solidFill>
            </a:endParaRPr>
          </a:p>
        </p:txBody>
      </p:sp>
      <p:graphicFrame>
        <p:nvGraphicFramePr>
          <p:cNvPr id="28" name="개체 2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5" name="수식" r:id="rId13" imgW="114120" imgH="215640" progId="Equation.3">
                  <p:embed/>
                </p:oleObj>
              </mc:Choice>
              <mc:Fallback>
                <p:oleObj name="수식" r:id="rId13" imgW="11412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229475" y="6542088"/>
            <a:ext cx="1905000" cy="228600"/>
          </a:xfrm>
          <a:noFill/>
        </p:spPr>
        <p:txBody>
          <a:bodyPr/>
          <a:lstStyle/>
          <a:p>
            <a:fld id="{85A9BDCC-6EDD-4FDB-890A-94D12DE75543}" type="slidenum">
              <a:rPr lang="en-US" altLang="ko-KR" smtClean="0"/>
              <a:pPr/>
              <a:t>7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슬라이드 번호 개체 틀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6EB14EB-CE61-4BA9-BD89-57EB391DBBCE}" type="slidenum">
              <a:rPr lang="en-US" altLang="ko-KR" smtClean="0"/>
              <a:pPr/>
              <a:t>8</a:t>
            </a:fld>
            <a:endParaRPr lang="en-US" altLang="ko-KR" smtClean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67544" y="1052736"/>
            <a:ext cx="813593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v"/>
              <a:defRPr/>
            </a:pPr>
            <a:r>
              <a:rPr lang="ko-KR" altLang="en-US" sz="1800" b="0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애널리스트</a:t>
            </a:r>
            <a:r>
              <a:rPr lang="ko-KR" altLang="en-US" sz="18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커버리지 측정</a:t>
            </a:r>
            <a:endParaRPr lang="en-US" altLang="ko-KR" sz="18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Ø"/>
              <a:defRPr/>
            </a:pP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애널리스트의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예측 기간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예측 정확도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회귀식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등을 </a:t>
            </a:r>
            <a:r>
              <a:rPr lang="ko-KR" altLang="en-US" b="0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이용하여 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커버리지를 산출</a:t>
            </a: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ko-KR" altLang="en-US" sz="1600" b="0" dirty="0">
                <a:solidFill>
                  <a:schemeClr val="tx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예측 기간</a:t>
            </a:r>
            <a:endParaRPr lang="en-US" altLang="ko-KR" sz="1600" b="0" dirty="0">
              <a:solidFill>
                <a:schemeClr val="tx1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altLang="ko-KR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b="0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공시일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lang="ko-KR" altLang="en-US" b="0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예측일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b="0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365 </a:t>
            </a:r>
            <a:r>
              <a:rPr lang="ko-KR" altLang="en-US" b="0" dirty="0" smtClean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인  애널리스트 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제거</a:t>
            </a: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ko-KR" altLang="en-US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예측 정확도</a:t>
            </a: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altLang="ko-KR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예측 정확도가 </a:t>
            </a:r>
            <a:r>
              <a:rPr lang="en-US" altLang="ko-KR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이상인 기업도 제거</a:t>
            </a:r>
            <a:endParaRPr lang="en-US" altLang="ko-KR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ko-KR" altLang="en-US" sz="1600" b="0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애널리스트</a:t>
            </a:r>
            <a:r>
              <a:rPr lang="ko-KR" altLang="en-US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0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커버리지에</a:t>
            </a:r>
            <a:r>
              <a:rPr lang="ko-KR" altLang="en-US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영향을 주는 요소</a:t>
            </a: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altLang="ko-KR" sz="1600" b="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endParaRPr lang="en-US" altLang="ko-KR" b="0" dirty="0" smtClean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l">
              <a:lnSpc>
                <a:spcPct val="150000"/>
              </a:lnSpc>
              <a:buClr>
                <a:schemeClr val="tx2"/>
              </a:buClr>
              <a:defRPr/>
            </a:pPr>
            <a:endParaRPr lang="en-US" altLang="ko-KR" sz="1600" b="0" dirty="0">
              <a:solidFill>
                <a:schemeClr val="bg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1619672" y="3429000"/>
          <a:ext cx="432048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5" name="수식" r:id="rId3" imgW="2349360" imgH="457200" progId="Equation.3">
                  <p:embed/>
                </p:oleObj>
              </mc:Choice>
              <mc:Fallback>
                <p:oleObj name="수식" r:id="rId3" imgW="234936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3429000"/>
                        <a:ext cx="4320480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6" name="수식" r:id="rId5" imgW="114120" imgH="215640" progId="Equation.3">
                  <p:embed/>
                </p:oleObj>
              </mc:Choice>
              <mc:Fallback>
                <p:oleObj name="수식" r:id="rId5" imgW="11412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개체 8"/>
          <p:cNvGraphicFramePr>
            <a:graphicFrameLocks noChangeAspect="1"/>
          </p:cNvGraphicFramePr>
          <p:nvPr/>
        </p:nvGraphicFramePr>
        <p:xfrm>
          <a:off x="246063" y="5099050"/>
          <a:ext cx="84423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7" name="수식" r:id="rId7" imgW="4343400" imgH="228600" progId="Equation.3">
                  <p:embed/>
                </p:oleObj>
              </mc:Choice>
              <mc:Fallback>
                <p:oleObj name="수식" r:id="rId7" imgW="43434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3" y="5099050"/>
                        <a:ext cx="8442325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타원 25"/>
          <p:cNvSpPr>
            <a:spLocks noChangeArrowheads="1"/>
          </p:cNvSpPr>
          <p:nvPr/>
        </p:nvSpPr>
        <p:spPr bwMode="auto">
          <a:xfrm>
            <a:off x="8244408" y="4941168"/>
            <a:ext cx="431800" cy="64928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524328" y="3880130"/>
            <a:ext cx="1296144" cy="523220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Residual coverage</a:t>
            </a:r>
          </a:p>
        </p:txBody>
      </p:sp>
      <p:cxnSp>
        <p:nvCxnSpPr>
          <p:cNvPr id="14" name="직선 화살표 연결선 13"/>
          <p:cNvCxnSpPr>
            <a:stCxn id="11" idx="0"/>
            <a:endCxn id="15" idx="2"/>
          </p:cNvCxnSpPr>
          <p:nvPr/>
        </p:nvCxnSpPr>
        <p:spPr bwMode="auto">
          <a:xfrm flipH="1" flipV="1">
            <a:off x="8172400" y="4403350"/>
            <a:ext cx="287908" cy="5378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2342186" y="5928628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(+)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56216" y="5928628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(+)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90750" y="5928628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(-)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98862" y="5928628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(-)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56176" y="332656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dirty="0" err="1" smtClean="0">
                <a:solidFill>
                  <a:srgbClr val="3333CC"/>
                </a:solidFill>
              </a:rPr>
              <a:t>애널리스트</a:t>
            </a:r>
            <a:r>
              <a:rPr lang="ko-KR" altLang="en-US" dirty="0" smtClean="0">
                <a:solidFill>
                  <a:srgbClr val="3333CC"/>
                </a:solidFill>
              </a:rPr>
              <a:t> 커버리지 측정</a:t>
            </a:r>
            <a:endParaRPr lang="ko-KR" altLang="en-US" dirty="0">
              <a:solidFill>
                <a:srgbClr val="3333C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50298" y="5928628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(+)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6" name="타원 25"/>
          <p:cNvSpPr>
            <a:spLocks noChangeArrowheads="1"/>
          </p:cNvSpPr>
          <p:nvPr/>
        </p:nvSpPr>
        <p:spPr bwMode="auto">
          <a:xfrm>
            <a:off x="7308304" y="5013176"/>
            <a:ext cx="719832" cy="64928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2288396" y="548495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0070C0"/>
                </a:solidFill>
              </a:rPr>
              <a:t>기업규모</a:t>
            </a:r>
            <a:endParaRPr lang="ko-KR" altLang="en-US" sz="12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57638" y="5571022"/>
            <a:ext cx="679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0070C0"/>
                </a:solidFill>
              </a:rPr>
              <a:t>실적</a:t>
            </a:r>
            <a:endParaRPr lang="ko-KR" altLang="en-US" sz="12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55112" y="5560264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0070C0"/>
                </a:solidFill>
              </a:rPr>
              <a:t>성장률</a:t>
            </a:r>
            <a:endParaRPr lang="ko-KR" altLang="en-US" sz="1200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64088" y="549571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0070C0"/>
                </a:solidFill>
              </a:rPr>
              <a:t>현금흐름 변동성</a:t>
            </a:r>
            <a:endParaRPr lang="ko-KR" altLang="en-US" sz="1200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19274" y="548495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0070C0"/>
                </a:solidFill>
              </a:rPr>
              <a:t>외부재무활동</a:t>
            </a:r>
            <a:endParaRPr lang="ko-KR" altLang="en-US" sz="1200" dirty="0">
              <a:solidFill>
                <a:srgbClr val="0070C0"/>
              </a:solidFill>
            </a:endParaRPr>
          </a:p>
        </p:txBody>
      </p:sp>
      <p:sp>
        <p:nvSpPr>
          <p:cNvPr id="3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229475" y="6542088"/>
            <a:ext cx="1905000" cy="228600"/>
          </a:xfrm>
          <a:noFill/>
        </p:spPr>
        <p:txBody>
          <a:bodyPr/>
          <a:lstStyle/>
          <a:p>
            <a:fld id="{85A9BDCC-6EDD-4FDB-890A-94D12DE75543}" type="slidenum">
              <a:rPr lang="en-US" altLang="ko-KR" smtClean="0"/>
              <a:pPr/>
              <a:t>8</a:t>
            </a:fld>
            <a:r>
              <a:rPr lang="en-US" altLang="ko-KR" dirty="0" smtClean="0"/>
              <a:t>/17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3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기본 디자인">
      <a:majorFont>
        <a:latin typeface="Arial"/>
        <a:ea typeface="돋움체"/>
        <a:cs typeface=""/>
      </a:majorFont>
      <a:minorFont>
        <a:latin typeface="Arial"/>
        <a:ea typeface="돋움체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체" pitchFamily="49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체" pitchFamily="49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66736</TotalTime>
  <Words>824</Words>
  <Application>Microsoft Office PowerPoint</Application>
  <PresentationFormat>화면 슬라이드 쇼(4:3)</PresentationFormat>
  <Paragraphs>230</Paragraphs>
  <Slides>18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0" baseType="lpstr">
      <vt:lpstr>기본 디자인</vt:lpstr>
      <vt:lpstr>수식</vt:lpstr>
      <vt:lpstr>애널리스트 커버리지가 이익조정에 미치는 영향 - 한미 비교 -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3. 연구 방법 및 데이터</vt:lpstr>
      <vt:lpstr>PowerPoint 프레젠테이션</vt:lpstr>
      <vt:lpstr>PowerPoint 프레젠테이션</vt:lpstr>
      <vt:lpstr>PowerPoint 프레젠테이션</vt:lpstr>
      <vt:lpstr>PowerPoint 프레젠테이션</vt:lpstr>
      <vt:lpstr>4. 실증 분석 결과                                   기술 통계량</vt:lpstr>
      <vt:lpstr>상관관계 분석</vt:lpstr>
      <vt:lpstr>회귀분석</vt:lpstr>
      <vt:lpstr>한미비교 분석</vt:lpstr>
      <vt:lpstr>커버리지 없는 기업 포함</vt:lpstr>
      <vt:lpstr>내생성 검사</vt:lpstr>
      <vt:lpstr>6. 결론</vt:lpstr>
    </vt:vector>
  </TitlesOfParts>
  <Company>LG경제연구원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LGERI_NoteBook</dc:creator>
  <cp:lastModifiedBy>수기공주</cp:lastModifiedBy>
  <cp:revision>8492</cp:revision>
  <cp:lastPrinted>2003-10-20T02:18:39Z</cp:lastPrinted>
  <dcterms:created xsi:type="dcterms:W3CDTF">2001-04-16T07:55:16Z</dcterms:created>
  <dcterms:modified xsi:type="dcterms:W3CDTF">2011-10-11T11:10:31Z</dcterms:modified>
</cp:coreProperties>
</file>