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291" r:id="rId1"/>
  </p:sldMasterIdLst>
  <p:sldIdLst>
    <p:sldId id="288" r:id="rId2"/>
    <p:sldId id="270" r:id="rId3"/>
    <p:sldId id="267" r:id="rId4"/>
    <p:sldId id="290" r:id="rId5"/>
    <p:sldId id="291" r:id="rId6"/>
    <p:sldId id="293" r:id="rId7"/>
    <p:sldId id="292" r:id="rId8"/>
    <p:sldId id="280" r:id="rId9"/>
    <p:sldId id="268" r:id="rId10"/>
    <p:sldId id="276" r:id="rId11"/>
    <p:sldId id="277" r:id="rId12"/>
    <p:sldId id="262" r:id="rId13"/>
    <p:sldId id="282" r:id="rId14"/>
    <p:sldId id="283" r:id="rId15"/>
    <p:sldId id="28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FF"/>
    <a:srgbClr val="FF0066"/>
    <a:srgbClr val="006600"/>
    <a:srgbClr val="FFFF00"/>
    <a:srgbClr val="FFFFFF"/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6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412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590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897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en-MY" sz="1300"/>
          </a:p>
        </p:txBody>
      </p:sp>
    </p:spTree>
    <p:extLst>
      <p:ext uri="{BB962C8B-B14F-4D97-AF65-F5344CB8AC3E}">
        <p14:creationId xmlns:p14="http://schemas.microsoft.com/office/powerpoint/2010/main" val="2204909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57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43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1729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4536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86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634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7255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423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8A87A34-81AB-432B-8DAE-1953F412C126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472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3" r:id="rId2"/>
    <p:sldLayoutId id="2147484294" r:id="rId3"/>
    <p:sldLayoutId id="2147484295" r:id="rId4"/>
    <p:sldLayoutId id="2147484296" r:id="rId5"/>
    <p:sldLayoutId id="2147484297" r:id="rId6"/>
    <p:sldLayoutId id="2147484298" r:id="rId7"/>
    <p:sldLayoutId id="2147484299" r:id="rId8"/>
    <p:sldLayoutId id="2147484300" r:id="rId9"/>
    <p:sldLayoutId id="2147484301" r:id="rId10"/>
    <p:sldLayoutId id="2147484302" r:id="rId11"/>
    <p:sldLayoutId id="2147484303" r:id="rId12"/>
  </p:sldLayoutIdLst>
  <p:txStyles>
    <p:titleStyle>
      <a:lvl1pPr algn="l" defTabSz="914400" rtl="0" eaLnBrk="1" latinLnBrk="1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nineteenth.jams.or.kr/co/main/jmMain.kci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e.or.kr/board/?board=textbook&amp;no=1388032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pykiller.org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endParaRPr lang="en-MY" sz="1300"/>
          </a:p>
        </p:txBody>
      </p:sp>
      <p:sp>
        <p:nvSpPr>
          <p:cNvPr id="3" name="Rectangle 2"/>
          <p:cNvSpPr/>
          <p:nvPr/>
        </p:nvSpPr>
        <p:spPr>
          <a:xfrm>
            <a:off x="372533" y="320040"/>
            <a:ext cx="12192000" cy="6858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endParaRPr lang="en-MY" sz="1300"/>
          </a:p>
        </p:txBody>
      </p:sp>
      <p:sp>
        <p:nvSpPr>
          <p:cNvPr id="4" name="Rectangle 3"/>
          <p:cNvSpPr/>
          <p:nvPr/>
        </p:nvSpPr>
        <p:spPr>
          <a:xfrm>
            <a:off x="607778" y="478853"/>
            <a:ext cx="8283673" cy="5686816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en-US" sz="900"/>
          </a:p>
        </p:txBody>
      </p:sp>
      <p:sp>
        <p:nvSpPr>
          <p:cNvPr id="5" name="TextBox 4"/>
          <p:cNvSpPr txBox="1"/>
          <p:nvPr/>
        </p:nvSpPr>
        <p:spPr>
          <a:xfrm>
            <a:off x="709040" y="887466"/>
            <a:ext cx="7697769" cy="5135129"/>
          </a:xfrm>
          <a:prstGeom prst="rect">
            <a:avLst/>
          </a:prstGeom>
          <a:noFill/>
        </p:spPr>
        <p:txBody>
          <a:bodyPr wrap="square" lIns="117226" tIns="58613" rIns="117226" bIns="58613" rtlCol="0">
            <a:spAutoFit/>
          </a:bodyPr>
          <a:lstStyle/>
          <a:p>
            <a:pPr algn="ctr"/>
            <a:r>
              <a:rPr lang="en-MY" sz="5800" dirty="0">
                <a:latin typeface="LG Smart UI Bold" panose="020B0800000101010101" pitchFamily="50" charset="-127"/>
                <a:ea typeface="LG Smart UI Bold" panose="020B0800000101010101" pitchFamily="50" charset="-127"/>
                <a:cs typeface="Lato Black" panose="020F0A02020204030203" pitchFamily="34" charset="0"/>
              </a:rPr>
              <a:t>19</a:t>
            </a:r>
            <a:r>
              <a:rPr lang="ko-KR" altLang="en-US" sz="5800" dirty="0">
                <a:latin typeface="LG Smart UI Bold" panose="020B0800000101010101" pitchFamily="50" charset="-127"/>
                <a:ea typeface="LG Smart UI Bold" panose="020B0800000101010101" pitchFamily="50" charset="-127"/>
                <a:cs typeface="Lato Black" panose="020F0A02020204030203" pitchFamily="34" charset="0"/>
              </a:rPr>
              <a:t>세기영어권문학회 </a:t>
            </a:r>
            <a:endParaRPr lang="en-US" altLang="ko-KR" sz="5800" dirty="0">
              <a:latin typeface="LG Smart UI Bold" panose="020B0800000101010101" pitchFamily="50" charset="-127"/>
              <a:ea typeface="LG Smart UI Bold" panose="020B0800000101010101" pitchFamily="50" charset="-127"/>
              <a:cs typeface="Lato Black" panose="020F0A02020204030203" pitchFamily="34" charset="0"/>
            </a:endParaRPr>
          </a:p>
          <a:p>
            <a:pPr algn="ctr"/>
            <a:r>
              <a:rPr lang="ko-KR" altLang="en-US" sz="5800" dirty="0">
                <a:latin typeface="LG Smart UI Bold" panose="020B0800000101010101" pitchFamily="50" charset="-127"/>
                <a:ea typeface="LG Smart UI Bold" panose="020B0800000101010101" pitchFamily="50" charset="-127"/>
                <a:cs typeface="Lato Black" panose="020F0A02020204030203" pitchFamily="34" charset="0"/>
              </a:rPr>
              <a:t>연구윤리 안내</a:t>
            </a:r>
            <a:endParaRPr lang="en-US" altLang="ko-KR" sz="5800" dirty="0">
              <a:latin typeface="LG Smart UI Bold" panose="020B0800000101010101" pitchFamily="50" charset="-127"/>
              <a:ea typeface="LG Smart UI Bold" panose="020B0800000101010101" pitchFamily="50" charset="-127"/>
              <a:cs typeface="Lato Black" panose="020F0A02020204030203" pitchFamily="34" charset="0"/>
            </a:endParaRPr>
          </a:p>
          <a:p>
            <a:endParaRPr lang="en-MY" sz="5800" dirty="0">
              <a:latin typeface="LG Smart UI Bold" panose="020B0800000101010101" pitchFamily="50" charset="-127"/>
              <a:ea typeface="LG Smart UI Bold" panose="020B0800000101010101" pitchFamily="50" charset="-127"/>
              <a:cs typeface="Lato Black" panose="020F0A02020204030203" pitchFamily="34" charset="0"/>
            </a:endParaRPr>
          </a:p>
          <a:p>
            <a:endParaRPr lang="en-MY" sz="5800" dirty="0">
              <a:latin typeface="LG Smart UI Bold" panose="020B0800000101010101" pitchFamily="50" charset="-127"/>
              <a:ea typeface="LG Smart UI Bold" panose="020B0800000101010101" pitchFamily="50" charset="-127"/>
              <a:cs typeface="Lato Black" panose="020F0A02020204030203" pitchFamily="34" charset="0"/>
            </a:endParaRPr>
          </a:p>
          <a:p>
            <a:endParaRPr lang="en-MY" sz="5800" dirty="0">
              <a:latin typeface="LG Smart UI Bold" panose="020B0800000101010101" pitchFamily="50" charset="-127"/>
              <a:ea typeface="LG Smart UI Bold" panose="020B0800000101010101" pitchFamily="50" charset="-127"/>
              <a:cs typeface="Lato Black" panose="020F0A02020204030203" pitchFamily="34" charset="0"/>
            </a:endParaRPr>
          </a:p>
          <a:p>
            <a:pPr algn="ctr"/>
            <a:r>
              <a:rPr lang="en-MY" sz="3600" dirty="0">
                <a:latin typeface="LG Smart UI Bold" panose="020B0800000101010101" pitchFamily="50" charset="-127"/>
                <a:ea typeface="LG Smart UI Bold" panose="020B0800000101010101" pitchFamily="50" charset="-127"/>
                <a:cs typeface="Lato Black" panose="020F0A02020204030203" pitchFamily="34" charset="0"/>
              </a:rPr>
              <a:t>19</a:t>
            </a:r>
            <a:r>
              <a:rPr lang="ko-KR" altLang="en-US" sz="3600" dirty="0">
                <a:latin typeface="LG Smart UI Bold" panose="020B0800000101010101" pitchFamily="50" charset="-127"/>
                <a:ea typeface="LG Smart UI Bold" panose="020B0800000101010101" pitchFamily="50" charset="-127"/>
                <a:cs typeface="Lato Black" panose="020F0A02020204030203" pitchFamily="34" charset="0"/>
              </a:rPr>
              <a:t>세기영어권문학회 </a:t>
            </a:r>
            <a:r>
              <a:rPr lang="ko-KR" altLang="en-US" sz="3600" dirty="0" err="1">
                <a:latin typeface="LG Smart UI Bold" panose="020B0800000101010101" pitchFamily="50" charset="-127"/>
                <a:ea typeface="LG Smart UI Bold" panose="020B0800000101010101" pitchFamily="50" charset="-127"/>
                <a:cs typeface="Lato Black" panose="020F0A02020204030203" pitchFamily="34" charset="0"/>
              </a:rPr>
              <a:t>편집위</a:t>
            </a:r>
            <a:endParaRPr lang="en-MY" sz="3600" dirty="0">
              <a:latin typeface="LG Smart UI Bold" panose="020B0800000101010101" pitchFamily="50" charset="-127"/>
              <a:ea typeface="LG Smart UI Bold" panose="020B0800000101010101" pitchFamily="50" charset="-127"/>
              <a:cs typeface="Lato Black" panose="020F0A02020204030203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381151" y="2731756"/>
            <a:ext cx="4529281" cy="0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76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13905" y="748145"/>
            <a:ext cx="10316095" cy="5131447"/>
          </a:xfrm>
        </p:spPr>
        <p:txBody>
          <a:bodyPr>
            <a:noAutofit/>
          </a:bodyPr>
          <a:lstStyle/>
          <a:p>
            <a:r>
              <a:rPr lang="en-US" altLang="ko-KR" sz="4400" dirty="0">
                <a:solidFill>
                  <a:srgbClr val="006600"/>
                </a:solidFill>
              </a:rPr>
              <a:t>-</a:t>
            </a:r>
            <a:r>
              <a:rPr lang="ko-KR" altLang="en-US" sz="28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회원 여러분께서 논문을 제출하실 때는 </a:t>
            </a:r>
            <a:r>
              <a:rPr lang="ko-KR" altLang="en-US" sz="28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논문표절방지시스템</a:t>
            </a:r>
            <a:r>
              <a:rPr lang="en-US" altLang="ko-KR" sz="28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(</a:t>
            </a:r>
            <a:r>
              <a:rPr lang="ko-KR" altLang="en-US" sz="28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한국학술지인용색인</a:t>
            </a:r>
            <a:r>
              <a:rPr lang="en-US" altLang="ko-KR" sz="28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(KCI</a:t>
            </a:r>
            <a:r>
              <a:rPr lang="en-US" altLang="ko-KR" sz="28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) </a:t>
            </a:r>
            <a:r>
              <a:rPr lang="ko-KR" altLang="en-US" sz="28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논문유사도검사 서비스 등</a:t>
            </a:r>
            <a:r>
              <a:rPr lang="en-US" altLang="ko-KR" sz="28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) </a:t>
            </a:r>
            <a:r>
              <a:rPr lang="ko-KR" altLang="en-US" sz="28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등을 활용해서 표절 검증을 해주시기 바랍니다</a:t>
            </a:r>
            <a:r>
              <a:rPr lang="en-US" altLang="ko-KR" sz="28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.</a:t>
            </a:r>
            <a:endParaRPr lang="en-US" altLang="ko-KR" sz="2800" dirty="0">
              <a:latin typeface="LG Smart UI Bold" panose="020B0800000101010101" pitchFamily="50" charset="-127"/>
              <a:ea typeface="LG Smart UI Bold" panose="020B0800000101010101" pitchFamily="50" charset="-127"/>
            </a:endParaRPr>
          </a:p>
          <a:p>
            <a:endParaRPr lang="ko-KR" altLang="en-US" sz="2800" dirty="0">
              <a:latin typeface="LG Smart UI Bold" panose="020B0800000101010101" pitchFamily="50" charset="-127"/>
              <a:ea typeface="LG Smart UI Bold" panose="020B0800000101010101" pitchFamily="50" charset="-127"/>
            </a:endParaRPr>
          </a:p>
          <a:p>
            <a:r>
              <a:rPr lang="en-US" altLang="ko-KR" sz="28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-</a:t>
            </a:r>
            <a:r>
              <a:rPr lang="ko-KR" altLang="en-US" sz="28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우리 학회의 </a:t>
            </a:r>
            <a:r>
              <a:rPr lang="en-US" altLang="ko-KR" sz="28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JAMS</a:t>
            </a:r>
            <a:r>
              <a:rPr lang="ko-KR" altLang="en-US" sz="28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에 논문을 투고하기 전에 아래의 과정을 거쳐서 </a:t>
            </a:r>
            <a:r>
              <a:rPr lang="ko-KR" altLang="en-US" sz="28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유사도 검사 </a:t>
            </a:r>
            <a:r>
              <a:rPr lang="ko-KR" altLang="en-US" sz="2800" dirty="0" err="1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결과서를</a:t>
            </a:r>
            <a:r>
              <a:rPr lang="ko-KR" altLang="en-US" sz="28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 첨부한 후에 </a:t>
            </a:r>
            <a:r>
              <a:rPr lang="ko-KR" altLang="en-US" sz="28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투고 부탁드립니다</a:t>
            </a:r>
            <a:r>
              <a:rPr lang="en-US" altLang="ko-KR" sz="4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.</a:t>
            </a:r>
            <a:endParaRPr lang="ko-KR" altLang="en-US" sz="4400" dirty="0">
              <a:latin typeface="LG Smart UI Bold" panose="020B0800000101010101" pitchFamily="50" charset="-127"/>
              <a:ea typeface="LG Smart UI Bold" panose="020B08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5635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6" y="69931"/>
            <a:ext cx="11880490" cy="6682775"/>
          </a:xfrm>
        </p:spPr>
      </p:pic>
    </p:spTree>
    <p:extLst>
      <p:ext uri="{BB962C8B-B14F-4D97-AF65-F5344CB8AC3E}">
        <p14:creationId xmlns:p14="http://schemas.microsoft.com/office/powerpoint/2010/main" val="100130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87645" y="322120"/>
            <a:ext cx="10490662" cy="1783077"/>
          </a:xfrm>
        </p:spPr>
        <p:txBody>
          <a:bodyPr>
            <a:normAutofit fontScale="90000"/>
          </a:bodyPr>
          <a:lstStyle/>
          <a:p>
            <a:r>
              <a:rPr lang="en-US" altLang="ko-KR" sz="4400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19</a:t>
            </a:r>
            <a:r>
              <a:rPr lang="ko-KR" altLang="en-US" sz="4400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세기영어권문학회 </a:t>
            </a:r>
            <a:r>
              <a:rPr lang="ko-KR" altLang="en-US" sz="4400" dirty="0" err="1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잼스</a:t>
            </a:r>
            <a:r>
              <a:rPr lang="ko-KR" altLang="en-US" sz="4400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 문헌 유사도 검사 서비스</a:t>
            </a:r>
            <a:br>
              <a:rPr lang="en-US" altLang="ko-KR" sz="4400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</a:br>
            <a:br>
              <a:rPr lang="en-US" altLang="ko-KR" sz="4400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</a:br>
            <a:br>
              <a:rPr lang="en-US" altLang="ko-KR" sz="3200" dirty="0">
                <a:solidFill>
                  <a:srgbClr val="CC00CC"/>
                </a:solidFill>
              </a:rPr>
            </a:br>
            <a:endParaRPr lang="ko-KR" altLang="en-US" sz="3200" dirty="0">
              <a:solidFill>
                <a:srgbClr val="CC00CC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98269" y="1213659"/>
            <a:ext cx="10731733" cy="5029200"/>
          </a:xfrm>
        </p:spPr>
        <p:txBody>
          <a:bodyPr>
            <a:normAutofit/>
          </a:bodyPr>
          <a:lstStyle/>
          <a:p>
            <a:r>
              <a:rPr lang="en-US" altLang="ko-KR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1. </a:t>
            </a:r>
            <a:r>
              <a:rPr lang="ko-KR" altLang="en-US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우리 학회 홈페이지 접속</a:t>
            </a:r>
            <a:endParaRPr lang="en-US" altLang="ko-KR" sz="3600" dirty="0">
              <a:solidFill>
                <a:srgbClr val="006600"/>
              </a:solidFill>
              <a:latin typeface="LG Smart UI Bold" panose="020B0800000101010101" pitchFamily="50" charset="-127"/>
              <a:ea typeface="LG Smart UI Bold" panose="020B0800000101010101" pitchFamily="50" charset="-127"/>
            </a:endParaRPr>
          </a:p>
          <a:p>
            <a:r>
              <a:rPr lang="en-US" altLang="ko-KR" sz="3600" dirty="0">
                <a:latin typeface="LG Smart UI Bold" panose="020B0800000101010101" pitchFamily="50" charset="-127"/>
                <a:ea typeface="LG Smart UI Bold" panose="020B0800000101010101" pitchFamily="50" charset="-127"/>
                <a:hlinkClick r:id="rId2"/>
              </a:rPr>
              <a:t>https://nineteenth.jams.or.kr/co/main/jmMain.kci</a:t>
            </a:r>
            <a:endParaRPr lang="en-US" altLang="ko-KR" sz="3600" dirty="0">
              <a:latin typeface="LG Smart UI Bold" panose="020B0800000101010101" pitchFamily="50" charset="-127"/>
              <a:ea typeface="LG Smart UI Bold" panose="020B0800000101010101" pitchFamily="50" charset="-127"/>
            </a:endParaRPr>
          </a:p>
          <a:p>
            <a:r>
              <a:rPr lang="en-US" altLang="ko-KR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2. </a:t>
            </a:r>
            <a:r>
              <a:rPr lang="ko-KR" altLang="en-US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로그인</a:t>
            </a:r>
            <a:endParaRPr lang="en-US" altLang="ko-KR" sz="3600" dirty="0">
              <a:solidFill>
                <a:srgbClr val="006600"/>
              </a:solidFill>
              <a:latin typeface="LG Smart UI Bold" panose="020B0800000101010101" pitchFamily="50" charset="-127"/>
              <a:ea typeface="LG Smart UI Bold" panose="020B0800000101010101" pitchFamily="50" charset="-127"/>
            </a:endParaRPr>
          </a:p>
          <a:p>
            <a:r>
              <a:rPr lang="en-US" altLang="ko-KR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3. </a:t>
            </a:r>
            <a:r>
              <a:rPr lang="ko-KR" altLang="en-US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왼쪽 </a:t>
            </a:r>
            <a:r>
              <a:rPr lang="en-US" altLang="ko-KR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KCI </a:t>
            </a:r>
            <a:r>
              <a:rPr lang="ko-KR" altLang="en-US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문헌 유사도 검사 서비스 클릭</a:t>
            </a:r>
            <a:endParaRPr lang="en-US" altLang="ko-KR" sz="3600" dirty="0">
              <a:solidFill>
                <a:srgbClr val="006600"/>
              </a:solidFill>
              <a:latin typeface="LG Smart UI Bold" panose="020B0800000101010101" pitchFamily="50" charset="-127"/>
              <a:ea typeface="LG Smart UI Bold" panose="020B0800000101010101" pitchFamily="50" charset="-127"/>
            </a:endParaRPr>
          </a:p>
          <a:p>
            <a:r>
              <a:rPr lang="en-US" altLang="ko-KR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4. </a:t>
            </a:r>
            <a:r>
              <a:rPr lang="ko-KR" altLang="en-US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상단의 </a:t>
            </a:r>
            <a:r>
              <a:rPr lang="ko-KR" altLang="en-US" sz="36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파일 업로드 </a:t>
            </a:r>
            <a:r>
              <a:rPr lang="ko-KR" altLang="en-US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클릭 후 </a:t>
            </a:r>
            <a:r>
              <a:rPr lang="ko-KR" altLang="en-US" sz="36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파일 첨부</a:t>
            </a:r>
            <a:r>
              <a:rPr lang="ko-KR" altLang="en-US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를 클릭해서 파일을 업로드한 후 </a:t>
            </a:r>
            <a:r>
              <a:rPr lang="ko-KR" altLang="en-US" sz="3600" dirty="0" err="1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유사도검사</a:t>
            </a:r>
            <a:r>
              <a:rPr lang="ko-KR" altLang="en-US" sz="36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 시작</a:t>
            </a:r>
            <a:endParaRPr lang="en-US" altLang="ko-KR" sz="3600" dirty="0">
              <a:solidFill>
                <a:srgbClr val="FF0000"/>
              </a:solidFill>
              <a:latin typeface="LG Smart UI Bold" panose="020B0800000101010101" pitchFamily="50" charset="-127"/>
              <a:ea typeface="LG Smart UI Bold" panose="020B0800000101010101" pitchFamily="50" charset="-127"/>
            </a:endParaRPr>
          </a:p>
          <a:p>
            <a:r>
              <a:rPr lang="en-US" altLang="ko-KR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5. </a:t>
            </a:r>
            <a:r>
              <a:rPr lang="ko-KR" altLang="en-US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결과가 </a:t>
            </a:r>
            <a:r>
              <a:rPr lang="en-US" altLang="ko-KR" sz="36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10%</a:t>
            </a:r>
            <a:r>
              <a:rPr lang="en-US" altLang="ko-KR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 </a:t>
            </a:r>
            <a:r>
              <a:rPr lang="ko-KR" altLang="en-US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미만이 나와야 함</a:t>
            </a:r>
            <a:r>
              <a:rPr lang="en-US" altLang="ko-KR" sz="36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.</a:t>
            </a:r>
          </a:p>
          <a:p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248701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>
                <a:solidFill>
                  <a:srgbClr val="CC00CC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연구 윤리 규정</a:t>
            </a:r>
            <a:br>
              <a:rPr lang="ko-KR" altLang="en-US" dirty="0">
                <a:solidFill>
                  <a:srgbClr val="CC00CC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</a:br>
            <a:endParaRPr lang="ko-KR" altLang="en-US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55716" y="1629295"/>
            <a:ext cx="10374284" cy="4250297"/>
          </a:xfrm>
        </p:spPr>
        <p:txBody>
          <a:bodyPr>
            <a:normAutofit/>
          </a:bodyPr>
          <a:lstStyle/>
          <a:p>
            <a:pPr fontAlgn="base"/>
            <a:r>
              <a:rPr lang="en-US" altLang="ko-KR" sz="3200" dirty="0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1.</a:t>
            </a:r>
            <a:r>
              <a:rPr lang="ko-KR" altLang="en-US" sz="3200" dirty="0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국책연구기관 연구윤리 </a:t>
            </a:r>
            <a:r>
              <a:rPr lang="ko-KR" altLang="en-US" sz="3200" dirty="0" err="1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평가규정</a:t>
            </a:r>
            <a:r>
              <a:rPr lang="ko-KR" altLang="en-US" sz="3200" dirty="0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 및 사례</a:t>
            </a:r>
          </a:p>
          <a:p>
            <a:pPr fontAlgn="base"/>
            <a:r>
              <a:rPr lang="en-US" altLang="ko-KR" sz="3200" u="sng" dirty="0">
                <a:hlinkClick r:id="rId2"/>
              </a:rPr>
              <a:t>http://www.cre.or.kr/board/?board=textbook&amp;no=1388032</a:t>
            </a:r>
            <a:endParaRPr lang="ko-KR" altLang="en-US" sz="3200" dirty="0"/>
          </a:p>
          <a:p>
            <a:pPr fontAlgn="base" latinLnBrk="0"/>
            <a:endParaRPr lang="en-US" altLang="ko-KR" sz="3200" dirty="0"/>
          </a:p>
          <a:p>
            <a:pPr fontAlgn="base" latinLnBrk="0"/>
            <a:endParaRPr lang="en-US" altLang="ko-KR" sz="3200" dirty="0"/>
          </a:p>
          <a:p>
            <a:pPr fontAlgn="base" latinLnBrk="0"/>
            <a:r>
              <a:rPr lang="en-US" altLang="ko-KR" sz="3200" dirty="0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2. </a:t>
            </a:r>
            <a:r>
              <a:rPr lang="ko-KR" altLang="en-US" sz="3200" dirty="0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교육부의 “연구윤리 확보를 위한 지침”</a:t>
            </a:r>
          </a:p>
          <a:p>
            <a:pPr fontAlgn="base" latinLnBrk="0"/>
            <a:r>
              <a:rPr lang="en-US" altLang="ko-KR" sz="3200" u="sng" dirty="0">
                <a:hlinkClick r:id="rId2"/>
              </a:rPr>
              <a:t>http://www.cre.or.kr/board/?board=policy&amp;no=1386390</a:t>
            </a:r>
            <a:endParaRPr lang="ko-KR" altLang="en-US" sz="3200" dirty="0"/>
          </a:p>
          <a:p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044766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>
                <a:solidFill>
                  <a:srgbClr val="CC00CC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표절 검사 사이트</a:t>
            </a:r>
            <a:br>
              <a:rPr lang="en-US" altLang="ko-KR" sz="5400" dirty="0">
                <a:latin typeface="HY신명조" panose="02030600000101010101" pitchFamily="18" charset="-127"/>
                <a:ea typeface="HY신명조" panose="02030600000101010101" pitchFamily="18" charset="-127"/>
              </a:rPr>
            </a:br>
            <a:endParaRPr lang="ko-KR" altLang="en-US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51678" y="1662545"/>
            <a:ext cx="10178322" cy="4217047"/>
          </a:xfrm>
        </p:spPr>
        <p:txBody>
          <a:bodyPr>
            <a:normAutofit/>
          </a:bodyPr>
          <a:lstStyle/>
          <a:p>
            <a:pPr fontAlgn="base" latinLnBrk="0"/>
            <a:r>
              <a:rPr lang="en-US" altLang="ko-KR" sz="3600" dirty="0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1. </a:t>
            </a:r>
            <a:r>
              <a:rPr lang="ko-KR" altLang="en-US" sz="3600" dirty="0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표절 및 부당한 중복게재 검사 방지 사이트</a:t>
            </a:r>
          </a:p>
          <a:p>
            <a:pPr fontAlgn="base" latinLnBrk="0"/>
            <a:r>
              <a:rPr lang="en-US" altLang="ko-KR" sz="4000" u="sng" dirty="0">
                <a:hlinkClick r:id="rId2"/>
              </a:rPr>
              <a:t>http://www.copykiller.org</a:t>
            </a:r>
            <a:endParaRPr lang="en-US" altLang="ko-KR" sz="4000" dirty="0"/>
          </a:p>
          <a:p>
            <a:pPr fontAlgn="base" latinLnBrk="0"/>
            <a:endParaRPr lang="en-US" altLang="ko-KR" sz="4000" dirty="0">
              <a:solidFill>
                <a:srgbClr val="006600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 fontAlgn="base" latinLnBrk="0"/>
            <a:r>
              <a:rPr lang="en-US" altLang="ko-KR" sz="3200" dirty="0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2. KCI </a:t>
            </a:r>
            <a:r>
              <a:rPr lang="ko-KR" altLang="en-US" sz="3200" dirty="0" err="1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문헌유사도</a:t>
            </a:r>
            <a:r>
              <a:rPr lang="ko-KR" altLang="en-US" sz="3200" dirty="0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 검사</a:t>
            </a:r>
          </a:p>
        </p:txBody>
      </p:sp>
    </p:spTree>
    <p:extLst>
      <p:ext uri="{BB962C8B-B14F-4D97-AF65-F5344CB8AC3E}">
        <p14:creationId xmlns:p14="http://schemas.microsoft.com/office/powerpoint/2010/main" val="1735287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endParaRPr lang="en-MY" sz="1300"/>
          </a:p>
        </p:txBody>
      </p:sp>
      <p:sp>
        <p:nvSpPr>
          <p:cNvPr id="4" name="Rectangle 3"/>
          <p:cNvSpPr/>
          <p:nvPr/>
        </p:nvSpPr>
        <p:spPr>
          <a:xfrm>
            <a:off x="462988" y="541694"/>
            <a:ext cx="12192000" cy="6858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endParaRPr lang="en-MY" sz="1300"/>
          </a:p>
        </p:txBody>
      </p:sp>
      <p:sp>
        <p:nvSpPr>
          <p:cNvPr id="12" name="TextBox 11"/>
          <p:cNvSpPr txBox="1"/>
          <p:nvPr/>
        </p:nvSpPr>
        <p:spPr>
          <a:xfrm>
            <a:off x="886805" y="4294599"/>
            <a:ext cx="5945484" cy="1534143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9200" dirty="0">
                <a:solidFill>
                  <a:schemeClr val="accent6"/>
                </a:solidFill>
                <a:latin typeface="Lato Black" panose="020F0A02020204030203" pitchFamily="34" charset="0"/>
                <a:cs typeface="Lato Black" panose="020F0A02020204030203" pitchFamily="34" charset="0"/>
              </a:rPr>
              <a:t>THANK YOU</a:t>
            </a:r>
            <a:endParaRPr lang="en-US" sz="9200" dirty="0">
              <a:solidFill>
                <a:schemeClr val="accent6"/>
              </a:solidFill>
              <a:latin typeface="Lato Light" panose="020F0402020204030203" pitchFamily="34" charset="0"/>
              <a:cs typeface="Lato Light" panose="020F040202020403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99527" y="4576295"/>
            <a:ext cx="103907" cy="1386720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66032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72837" y="590204"/>
            <a:ext cx="10557164" cy="5289389"/>
          </a:xfrm>
        </p:spPr>
        <p:txBody>
          <a:bodyPr>
            <a:normAutofit fontScale="92500"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현재 학문의 </a:t>
            </a:r>
            <a:r>
              <a:rPr lang="ko-KR" altLang="en-US" sz="35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연구윤리 준수와 부정행위 방지에 </a:t>
            </a:r>
            <a:r>
              <a:rPr lang="ko-KR" altLang="en-US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대한 관심이 높아지고 앞으로도 엄격하게 </a:t>
            </a:r>
            <a:r>
              <a:rPr lang="ko-KR" altLang="en-US" sz="3500" dirty="0" err="1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연구윤리가</a:t>
            </a:r>
            <a:r>
              <a:rPr lang="ko-KR" altLang="en-US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 적용될 것 같습니다</a:t>
            </a:r>
            <a:r>
              <a:rPr lang="en-US" altLang="ko-KR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ko-KR" altLang="en-US" sz="3500" dirty="0">
              <a:solidFill>
                <a:srgbClr val="006600"/>
              </a:solidFill>
              <a:latin typeface="LG Smart UI Bold" panose="020B0800000101010101" pitchFamily="50" charset="-127"/>
              <a:ea typeface="LG Smart UI Bold" panose="020B0800000101010101" pitchFamily="50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19</a:t>
            </a:r>
            <a:r>
              <a:rPr lang="ko-KR" altLang="en-US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세기영어권문학회에서는 </a:t>
            </a:r>
            <a:r>
              <a:rPr lang="ko-KR" altLang="en-US" sz="35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연구윤리위원회</a:t>
            </a:r>
            <a:r>
              <a:rPr lang="ko-KR" altLang="en-US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를 운영하고</a:t>
            </a:r>
            <a:r>
              <a:rPr lang="en-US" altLang="ko-KR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, </a:t>
            </a:r>
            <a:r>
              <a:rPr lang="ko-KR" altLang="en-US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저자의 연구윤리 </a:t>
            </a:r>
            <a:r>
              <a:rPr lang="ko-KR" altLang="en-US" sz="3500" dirty="0" err="1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자가점검</a:t>
            </a:r>
            <a:r>
              <a:rPr lang="ko-KR" altLang="en-US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 항목의 구체성을 포함한 연구윤리서약을 받고 있으며</a:t>
            </a:r>
            <a:r>
              <a:rPr lang="en-US" altLang="ko-KR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, </a:t>
            </a:r>
            <a:r>
              <a:rPr lang="ko-KR" altLang="en-US" sz="35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온라인과 오프라인 상에서 연구윤리 교육을 강화하고 있습니다</a:t>
            </a:r>
            <a:r>
              <a:rPr lang="en-US" altLang="ko-KR" sz="35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.</a:t>
            </a:r>
            <a:endParaRPr lang="ko-KR" altLang="en-US" sz="3500" dirty="0">
              <a:solidFill>
                <a:srgbClr val="006600"/>
              </a:solidFill>
              <a:latin typeface="LG Smart UI Bold" panose="020B0800000101010101" pitchFamily="50" charset="-127"/>
              <a:ea typeface="LG Smart UI Bold" panose="020B0800000101010101" pitchFamily="50" charset="-127"/>
            </a:endParaRPr>
          </a:p>
          <a:p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645462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14647" y="174567"/>
            <a:ext cx="9929553" cy="1910265"/>
          </a:xfrm>
        </p:spPr>
        <p:txBody>
          <a:bodyPr>
            <a:normAutofit/>
          </a:bodyPr>
          <a:lstStyle/>
          <a:p>
            <a:r>
              <a:rPr lang="en-US" altLang="ko-KR" sz="3600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19</a:t>
            </a:r>
            <a:r>
              <a:rPr lang="ko-KR" altLang="en-US" sz="3600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세기 영어권문학회 연구윤리규정</a:t>
            </a:r>
            <a:br>
              <a:rPr lang="en-US" altLang="ko-KR" sz="3600" dirty="0">
                <a:solidFill>
                  <a:srgbClr val="CC00CC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</a:br>
            <a:endParaRPr lang="ko-KR" altLang="en-US" sz="3600" dirty="0">
              <a:solidFill>
                <a:srgbClr val="CC00CC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30779" y="1363286"/>
            <a:ext cx="10399222" cy="471331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60000"/>
              </a:lnSpc>
            </a:pPr>
            <a:r>
              <a:rPr lang="en-US" altLang="ko-KR" sz="39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-19</a:t>
            </a:r>
            <a:r>
              <a:rPr lang="ko-KR" altLang="en-US" sz="39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세기영어권문학회 의 회원은 학술 연구자로서 준수해야 하는 도덕적 의무와 사회적 책무를 성실하게 이행한다</a:t>
            </a:r>
            <a:r>
              <a:rPr lang="en-US" altLang="ko-KR" sz="39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. </a:t>
            </a:r>
          </a:p>
          <a:p>
            <a:pPr>
              <a:lnSpc>
                <a:spcPct val="160000"/>
              </a:lnSpc>
            </a:pPr>
            <a:endParaRPr lang="en-US" altLang="ko-KR" sz="3900" dirty="0">
              <a:solidFill>
                <a:srgbClr val="006600"/>
              </a:solidFill>
              <a:latin typeface="LG Smart UI Bold" panose="020B0800000101010101" pitchFamily="50" charset="-127"/>
              <a:ea typeface="LG Smart UI Bold" panose="020B0800000101010101" pitchFamily="50" charset="-127"/>
            </a:endParaRPr>
          </a:p>
          <a:p>
            <a:pPr>
              <a:lnSpc>
                <a:spcPct val="160000"/>
              </a:lnSpc>
            </a:pPr>
            <a:r>
              <a:rPr lang="en-US" altLang="ko-KR" sz="39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-</a:t>
            </a:r>
            <a:r>
              <a:rPr lang="ko-KR" altLang="en-US" sz="39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학술 연구자에게 규범이 되는 </a:t>
            </a:r>
            <a:r>
              <a:rPr lang="ko-KR" altLang="en-US" sz="39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연구윤리와 연구윤리위원회 규정을</a:t>
            </a:r>
            <a:r>
              <a:rPr lang="ko-KR" altLang="en-US" sz="39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 제정하여 학술 연구의 전문가로서 위상을 높이고</a:t>
            </a:r>
            <a:r>
              <a:rPr lang="en-US" altLang="ko-KR" sz="39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, </a:t>
            </a:r>
            <a:r>
              <a:rPr lang="ko-KR" altLang="en-US" sz="39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신뢰받는 연구자로서 역할을 다할 수 있도록 한다</a:t>
            </a:r>
            <a:r>
              <a:rPr lang="en-US" altLang="ko-KR" sz="39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4750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EA5374-4E8A-46CF-BEEC-A027F41A8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320306"/>
          </a:xfrm>
        </p:spPr>
        <p:txBody>
          <a:bodyPr>
            <a:normAutofit fontScale="90000"/>
          </a:bodyPr>
          <a:lstStyle/>
          <a:p>
            <a:endParaRPr lang="ko-KR" altLang="en-US" dirty="0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5CC3CD63-4843-48C6-ACF3-757C520851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172" y="274497"/>
            <a:ext cx="10955044" cy="5723509"/>
          </a:xfrm>
        </p:spPr>
      </p:pic>
    </p:spTree>
    <p:extLst>
      <p:ext uri="{BB962C8B-B14F-4D97-AF65-F5344CB8AC3E}">
        <p14:creationId xmlns:p14="http://schemas.microsoft.com/office/powerpoint/2010/main" val="3222999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1FA4A4-D6D0-42CF-AE3D-F4CDD6DE3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45719"/>
          </a:xfrm>
        </p:spPr>
        <p:txBody>
          <a:bodyPr>
            <a:normAutofit fontScale="90000"/>
          </a:bodyPr>
          <a:lstStyle/>
          <a:p>
            <a:endParaRPr lang="ko-KR" altLang="en-US" dirty="0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F4C2F073-08E2-478C-9EE2-F355F026D1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9293" y="701336"/>
            <a:ext cx="10404629" cy="5607389"/>
          </a:xfrm>
        </p:spPr>
      </p:pic>
    </p:spTree>
    <p:extLst>
      <p:ext uri="{BB962C8B-B14F-4D97-AF65-F5344CB8AC3E}">
        <p14:creationId xmlns:p14="http://schemas.microsoft.com/office/powerpoint/2010/main" val="3840700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FB060C-A28B-41B0-931F-767A14F5E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3D62239F-ABA3-40BD-9272-777CC53780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4703" y="585216"/>
            <a:ext cx="10315851" cy="5723509"/>
          </a:xfrm>
        </p:spPr>
      </p:pic>
    </p:spTree>
    <p:extLst>
      <p:ext uri="{BB962C8B-B14F-4D97-AF65-F5344CB8AC3E}">
        <p14:creationId xmlns:p14="http://schemas.microsoft.com/office/powerpoint/2010/main" val="662726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FB764DE-FB35-4ABE-9F6C-08DA8F1F0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BF03A7CA-EE46-4FCE-ADED-5A8598C68A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3279" y="221942"/>
            <a:ext cx="10795246" cy="6086783"/>
          </a:xfrm>
        </p:spPr>
      </p:pic>
    </p:spTree>
    <p:extLst>
      <p:ext uri="{BB962C8B-B14F-4D97-AF65-F5344CB8AC3E}">
        <p14:creationId xmlns:p14="http://schemas.microsoft.com/office/powerpoint/2010/main" val="2873768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302" y="46240"/>
            <a:ext cx="8234782" cy="6903200"/>
          </a:xfrm>
        </p:spPr>
      </p:pic>
    </p:spTree>
    <p:extLst>
      <p:ext uri="{BB962C8B-B14F-4D97-AF65-F5344CB8AC3E}">
        <p14:creationId xmlns:p14="http://schemas.microsoft.com/office/powerpoint/2010/main" val="3949443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80407" y="191193"/>
            <a:ext cx="10249593" cy="1683324"/>
          </a:xfrm>
        </p:spPr>
        <p:txBody>
          <a:bodyPr>
            <a:normAutofit fontScale="90000"/>
          </a:bodyPr>
          <a:lstStyle/>
          <a:p>
            <a:r>
              <a:rPr lang="ko-KR" altLang="en-US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제</a:t>
            </a:r>
            <a:r>
              <a:rPr lang="en-US" altLang="ko-KR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6</a:t>
            </a:r>
            <a:r>
              <a:rPr lang="ko-KR" altLang="en-US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조 </a:t>
            </a:r>
            <a:r>
              <a:rPr lang="en-US" altLang="ko-KR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(</a:t>
            </a:r>
            <a:r>
              <a:rPr lang="ko-KR" altLang="en-US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표절</a:t>
            </a:r>
            <a:r>
              <a:rPr lang="en-US" altLang="ko-KR" dirty="0">
                <a:solidFill>
                  <a:srgbClr val="CC00CC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)</a:t>
            </a:r>
            <a:br>
              <a:rPr lang="en-US" altLang="ko-KR" dirty="0">
                <a:solidFill>
                  <a:srgbClr val="CC00CC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</a:br>
            <a:br>
              <a:rPr lang="en-US" altLang="ko-KR" dirty="0">
                <a:solidFill>
                  <a:srgbClr val="CC00CC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</a:br>
            <a:r>
              <a:rPr lang="en-US" altLang="ko-KR" dirty="0">
                <a:solidFill>
                  <a:srgbClr val="CC00CC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endParaRPr lang="ko-KR" altLang="en-US" dirty="0">
              <a:solidFill>
                <a:srgbClr val="CC00CC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6591" y="779721"/>
            <a:ext cx="10873410" cy="569589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endParaRPr lang="en-US" altLang="ko-KR" sz="2400" dirty="0">
              <a:solidFill>
                <a:srgbClr val="006600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solidFill>
                <a:srgbClr val="006600"/>
              </a:solidFill>
              <a:latin typeface="HY신명조" panose="02030600000101010101" pitchFamily="18" charset="-127"/>
              <a:ea typeface="HY신명조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rgbClr val="006600"/>
                </a:solidFill>
                <a:latin typeface="HY신명조" panose="02030600000101010101" pitchFamily="18" charset="-127"/>
                <a:ea typeface="HY신명조" panose="02030600000101010101" pitchFamily="18" charset="-127"/>
              </a:rPr>
              <a:t>1. </a:t>
            </a:r>
            <a:r>
              <a:rPr lang="ko-KR" altLang="en-US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학술 연구자는 자신이 수행하지 않은 연구나 주장의 일부분을 자신의 연구나 주장인 것처럼 논문이나 저술에 제시하지 아니 한다</a:t>
            </a:r>
            <a:r>
              <a:rPr lang="en-US" altLang="ko-KR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. </a:t>
            </a:r>
            <a:r>
              <a:rPr lang="ko-KR" altLang="en-US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비록 그 출처를 논문이나 저술에서 여러 차례 참조하더라도</a:t>
            </a:r>
            <a:r>
              <a:rPr lang="en-US" altLang="ko-KR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, </a:t>
            </a:r>
            <a:r>
              <a:rPr lang="ko-KR" altLang="en-US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그 일부분을 자신의 연구나 주장인 것처럼 제시하는 것은 </a:t>
            </a:r>
            <a:r>
              <a:rPr lang="ko-KR" altLang="en-US" sz="24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표절</a:t>
            </a:r>
            <a:r>
              <a:rPr lang="ko-KR" altLang="en-US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이 된다</a:t>
            </a:r>
            <a:r>
              <a:rPr lang="en-US" altLang="ko-KR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3. </a:t>
            </a:r>
            <a:r>
              <a:rPr lang="ko-KR" altLang="en-US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학술지 연구 윤리를 강화하기 위해 투고되는 모든 논문에 대하여 </a:t>
            </a:r>
            <a:r>
              <a:rPr lang="en-US" altLang="ko-KR" sz="24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KCI </a:t>
            </a:r>
            <a:r>
              <a:rPr lang="ko-KR" altLang="en-US" sz="2400" dirty="0" err="1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문헌유사도</a:t>
            </a:r>
            <a:r>
              <a:rPr lang="ko-KR" altLang="en-US" sz="24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 등의 검사</a:t>
            </a:r>
            <a:r>
              <a:rPr lang="ko-KR" altLang="en-US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를 실시하여 </a:t>
            </a:r>
            <a:r>
              <a:rPr lang="en-US" altLang="ko-KR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(</a:t>
            </a:r>
            <a:r>
              <a:rPr lang="ko-KR" altLang="en-US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자기</a:t>
            </a:r>
            <a:r>
              <a:rPr lang="en-US" altLang="ko-KR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)</a:t>
            </a:r>
            <a:r>
              <a:rPr lang="ko-KR" altLang="en-US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표절의 유무와 정도를 확인하여 </a:t>
            </a:r>
            <a:r>
              <a:rPr lang="ko-KR" altLang="en-US" sz="2400" dirty="0" err="1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최종판정에</a:t>
            </a:r>
            <a:r>
              <a:rPr lang="ko-KR" altLang="en-US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 반영한다</a:t>
            </a:r>
            <a:r>
              <a:rPr lang="en-US" altLang="ko-KR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4. </a:t>
            </a:r>
            <a:r>
              <a:rPr lang="ko-KR" altLang="en-US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연구윤리를 위반한 논문에 대해서는 본 </a:t>
            </a:r>
            <a:r>
              <a:rPr lang="ko-KR" altLang="en-US" sz="2400" dirty="0">
                <a:solidFill>
                  <a:srgbClr val="FF00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연구윤리위원회 </a:t>
            </a:r>
            <a:r>
              <a:rPr lang="ko-KR" altLang="en-US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규정에 따라 처리한다</a:t>
            </a:r>
            <a:r>
              <a:rPr lang="en-US" altLang="ko-KR" sz="2400" dirty="0">
                <a:solidFill>
                  <a:srgbClr val="006600"/>
                </a:solidFill>
                <a:latin typeface="LG Smart UI Bold" panose="020B0800000101010101" pitchFamily="50" charset="-127"/>
                <a:ea typeface="LG Smart UI Bold" panose="020B0800000101010101" pitchFamily="50" charset="-127"/>
              </a:rPr>
              <a:t>. </a:t>
            </a:r>
          </a:p>
          <a:p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7514535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전체">
  <a:themeElements>
    <a:clrScheme name="전체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전체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전체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202</TotalTime>
  <Words>364</Words>
  <Application>Microsoft Office PowerPoint</Application>
  <PresentationFormat>와이드스크린</PresentationFormat>
  <Paragraphs>42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3" baseType="lpstr">
      <vt:lpstr>HY신명조</vt:lpstr>
      <vt:lpstr>Lato Black</vt:lpstr>
      <vt:lpstr>Lato Light</vt:lpstr>
      <vt:lpstr>LG Smart UI Bold</vt:lpstr>
      <vt:lpstr>Tw Cen MT</vt:lpstr>
      <vt:lpstr>Tw Cen MT Condensed</vt:lpstr>
      <vt:lpstr>Wingdings 3</vt:lpstr>
      <vt:lpstr>전체</vt:lpstr>
      <vt:lpstr>PowerPoint 프레젠테이션</vt:lpstr>
      <vt:lpstr>PowerPoint 프레젠테이션</vt:lpstr>
      <vt:lpstr>19세기 영어권문학회 연구윤리규정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제6조 (표절)   </vt:lpstr>
      <vt:lpstr>PowerPoint 프레젠테이션</vt:lpstr>
      <vt:lpstr>PowerPoint 프레젠테이션</vt:lpstr>
      <vt:lpstr>19세기영어권문학회 잼스 문헌 유사도 검사 서비스   </vt:lpstr>
      <vt:lpstr>연구 윤리 규정 </vt:lpstr>
      <vt:lpstr>표절 검사 사이트 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 5회 아동학과 학술제</dc:title>
  <dc:creator>younghee son</dc:creator>
  <cp:lastModifiedBy>Jung Sun Choi</cp:lastModifiedBy>
  <cp:revision>49</cp:revision>
  <dcterms:created xsi:type="dcterms:W3CDTF">2018-05-24T13:13:32Z</dcterms:created>
  <dcterms:modified xsi:type="dcterms:W3CDTF">2021-02-26T11:58:51Z</dcterms:modified>
</cp:coreProperties>
</file>