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-120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D6419A-2B61-4B61-A301-4E0D48CA1AD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C61A3FB-790B-4A52-A92D-DEB52FBCED52}">
      <dgm:prSet phldrT="[텍스트]"/>
      <dgm:spPr/>
      <dgm:t>
        <a:bodyPr/>
        <a:lstStyle/>
        <a:p>
          <a:pPr latinLnBrk="1"/>
          <a:r>
            <a:rPr lang="ko-KR" dirty="0" smtClean="0"/>
            <a:t>전통적인 제조업</a:t>
          </a:r>
          <a:endParaRPr lang="en-US" altLang="ko-KR" dirty="0" smtClean="0"/>
        </a:p>
        <a:p>
          <a:pPr latinLnBrk="1"/>
          <a:r>
            <a:rPr lang="ko-KR" dirty="0" smtClean="0"/>
            <a:t>시장요구사항의 변화</a:t>
          </a:r>
          <a:r>
            <a:rPr lang="en-US" dirty="0" smtClean="0"/>
            <a:t>(</a:t>
          </a:r>
          <a:r>
            <a:rPr lang="ko-KR" dirty="0" smtClean="0"/>
            <a:t>짧아지는 개발기간</a:t>
          </a:r>
          <a:r>
            <a:rPr lang="en-US" dirty="0" smtClean="0"/>
            <a:t>, </a:t>
          </a:r>
          <a:r>
            <a:rPr lang="ko-KR" dirty="0" smtClean="0"/>
            <a:t>제품의 개인화</a:t>
          </a:r>
          <a:r>
            <a:rPr lang="en-US" dirty="0" smtClean="0"/>
            <a:t>, </a:t>
          </a:r>
          <a:r>
            <a:rPr lang="ko-KR" dirty="0" smtClean="0"/>
            <a:t>고객이 이끄는 시장</a:t>
          </a:r>
          <a:r>
            <a:rPr lang="en-US" dirty="0" smtClean="0"/>
            <a:t>)</a:t>
          </a:r>
        </a:p>
        <a:p>
          <a:pPr latinLnBrk="1"/>
          <a:r>
            <a:rPr lang="ko-KR" dirty="0" smtClean="0"/>
            <a:t>새로운 기술</a:t>
          </a:r>
          <a:endParaRPr lang="ko-KR" altLang="en-US" dirty="0"/>
        </a:p>
      </dgm:t>
    </dgm:pt>
    <dgm:pt modelId="{9EE461D2-DD46-4B6F-8FB0-A02CC57B151D}" type="parTrans" cxnId="{388A184F-7FC0-4029-A74C-E857266317E7}">
      <dgm:prSet/>
      <dgm:spPr/>
      <dgm:t>
        <a:bodyPr/>
        <a:lstStyle/>
        <a:p>
          <a:pPr latinLnBrk="1"/>
          <a:endParaRPr lang="ko-KR" altLang="en-US"/>
        </a:p>
      </dgm:t>
    </dgm:pt>
    <dgm:pt modelId="{99A730DC-CF28-4B52-9189-B63276451B13}" type="sibTrans" cxnId="{388A184F-7FC0-4029-A74C-E857266317E7}">
      <dgm:prSet/>
      <dgm:spPr/>
      <dgm:t>
        <a:bodyPr/>
        <a:lstStyle/>
        <a:p>
          <a:pPr latinLnBrk="1"/>
          <a:endParaRPr lang="ko-KR" altLang="en-US"/>
        </a:p>
      </dgm:t>
    </dgm:pt>
    <dgm:pt modelId="{0710D56C-65F0-4506-B6D6-922E35A00F9A}">
      <dgm:prSet phldrT="[텍스트]"/>
      <dgm:spPr/>
      <dgm:t>
        <a:bodyPr/>
        <a:lstStyle/>
        <a:p>
          <a:pPr latinLnBrk="1"/>
          <a:r>
            <a:rPr lang="en-US" altLang="ko-KR" dirty="0" smtClean="0"/>
            <a:t>F(X)</a:t>
          </a:r>
          <a:br>
            <a:rPr lang="en-US" altLang="ko-KR" dirty="0" smtClean="0"/>
          </a:br>
          <a:r>
            <a:rPr lang="en-US" altLang="ko-KR" dirty="0" smtClean="0"/>
            <a:t>IR4.0</a:t>
          </a:r>
          <a:endParaRPr lang="ko-KR" altLang="en-US" dirty="0"/>
        </a:p>
      </dgm:t>
    </dgm:pt>
    <dgm:pt modelId="{4528B96C-FEF0-4451-87DE-3FD39AD2EB8C}" type="parTrans" cxnId="{EED6F1F6-A755-4716-AEBC-7188A5603D2D}">
      <dgm:prSet/>
      <dgm:spPr/>
      <dgm:t>
        <a:bodyPr/>
        <a:lstStyle/>
        <a:p>
          <a:pPr latinLnBrk="1"/>
          <a:endParaRPr lang="ko-KR" altLang="en-US"/>
        </a:p>
      </dgm:t>
    </dgm:pt>
    <dgm:pt modelId="{2E361994-BDDA-40D4-A566-2A427119F6AA}" type="sibTrans" cxnId="{EED6F1F6-A755-4716-AEBC-7188A5603D2D}">
      <dgm:prSet/>
      <dgm:spPr/>
      <dgm:t>
        <a:bodyPr/>
        <a:lstStyle/>
        <a:p>
          <a:pPr latinLnBrk="1"/>
          <a:endParaRPr lang="ko-KR" altLang="en-US"/>
        </a:p>
      </dgm:t>
    </dgm:pt>
    <dgm:pt modelId="{89928F53-D6A0-42D6-9A65-97E7FF23ED87}">
      <dgm:prSet phldrT="[텍스트]"/>
      <dgm:spPr/>
      <dgm:t>
        <a:bodyPr/>
        <a:lstStyle/>
        <a:p>
          <a:pPr latinLnBrk="1"/>
          <a:r>
            <a:rPr lang="ko-KR" altLang="en-US" dirty="0" smtClean="0"/>
            <a:t>미래의</a:t>
          </a:r>
          <a:r>
            <a:rPr lang="en-US" altLang="ko-KR" dirty="0" smtClean="0"/>
            <a:t> </a:t>
          </a:r>
          <a:r>
            <a:rPr lang="ko-KR" altLang="en-US" dirty="0" smtClean="0"/>
            <a:t>공장</a:t>
          </a:r>
          <a:endParaRPr lang="ko-KR" altLang="en-US" dirty="0"/>
        </a:p>
      </dgm:t>
    </dgm:pt>
    <dgm:pt modelId="{8CE2E712-7A86-4528-BE33-707ED1FB099E}" type="parTrans" cxnId="{4A089468-15B6-4EB6-8461-DD600CFCFC7C}">
      <dgm:prSet/>
      <dgm:spPr/>
      <dgm:t>
        <a:bodyPr/>
        <a:lstStyle/>
        <a:p>
          <a:pPr latinLnBrk="1"/>
          <a:endParaRPr lang="ko-KR" altLang="en-US"/>
        </a:p>
      </dgm:t>
    </dgm:pt>
    <dgm:pt modelId="{71344C7D-95F0-4E68-AAC8-7E296862D264}" type="sibTrans" cxnId="{4A089468-15B6-4EB6-8461-DD600CFCFC7C}">
      <dgm:prSet/>
      <dgm:spPr/>
      <dgm:t>
        <a:bodyPr/>
        <a:lstStyle/>
        <a:p>
          <a:pPr latinLnBrk="1"/>
          <a:endParaRPr lang="ko-KR" altLang="en-US"/>
        </a:p>
      </dgm:t>
    </dgm:pt>
    <dgm:pt modelId="{88C207BB-AB41-4D1C-8CDE-ED338C89612E}" type="pres">
      <dgm:prSet presAssocID="{C2D6419A-2B61-4B61-A301-4E0D48CA1ADE}" presName="Name0" presStyleCnt="0">
        <dgm:presLayoutVars>
          <dgm:dir/>
          <dgm:resizeHandles val="exact"/>
        </dgm:presLayoutVars>
      </dgm:prSet>
      <dgm:spPr/>
    </dgm:pt>
    <dgm:pt modelId="{1E2C56D2-894B-4AD5-B60B-D04E165F5B64}" type="pres">
      <dgm:prSet presAssocID="{BC61A3FB-790B-4A52-A92D-DEB52FBCED52}" presName="node" presStyleLbl="node1" presStyleIdx="0" presStyleCnt="3" custScaleX="114163" custScaleY="14255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9765D5C-F71A-4A43-901F-386A95CC0CFF}" type="pres">
      <dgm:prSet presAssocID="{99A730DC-CF28-4B52-9189-B63276451B13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CCFFEA10-FFBC-4F3A-AA6C-96A6936AE11E}" type="pres">
      <dgm:prSet presAssocID="{99A730DC-CF28-4B52-9189-B63276451B13}" presName="connectorText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436CF460-A57A-4D55-A5AF-75D816307325}" type="pres">
      <dgm:prSet presAssocID="{0710D56C-65F0-4506-B6D6-922E35A00F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598AA68-FF2A-49E2-BEED-967031FD4F03}" type="pres">
      <dgm:prSet presAssocID="{2E361994-BDDA-40D4-A566-2A427119F6AA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13D903C-2E11-4B44-892E-118C5F433FC6}" type="pres">
      <dgm:prSet presAssocID="{2E361994-BDDA-40D4-A566-2A427119F6AA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6A871855-3626-4461-B9DE-576FEB0EF5EA}" type="pres">
      <dgm:prSet presAssocID="{89928F53-D6A0-42D6-9A65-97E7FF23ED8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5F5FC70-21F1-415C-BD3F-CFD6F81357A7}" type="presOf" srcId="{0710D56C-65F0-4506-B6D6-922E35A00F9A}" destId="{436CF460-A57A-4D55-A5AF-75D816307325}" srcOrd="0" destOrd="0" presId="urn:microsoft.com/office/officeart/2005/8/layout/process1"/>
    <dgm:cxn modelId="{B2FFAB5F-D7EB-4E4B-B164-CFFC26E49F9C}" type="presOf" srcId="{99A730DC-CF28-4B52-9189-B63276451B13}" destId="{29765D5C-F71A-4A43-901F-386A95CC0CFF}" srcOrd="0" destOrd="0" presId="urn:microsoft.com/office/officeart/2005/8/layout/process1"/>
    <dgm:cxn modelId="{28DB0A63-2C4C-4AB0-BF9B-399747AAA927}" type="presOf" srcId="{99A730DC-CF28-4B52-9189-B63276451B13}" destId="{CCFFEA10-FFBC-4F3A-AA6C-96A6936AE11E}" srcOrd="1" destOrd="0" presId="urn:microsoft.com/office/officeart/2005/8/layout/process1"/>
    <dgm:cxn modelId="{EED6F1F6-A755-4716-AEBC-7188A5603D2D}" srcId="{C2D6419A-2B61-4B61-A301-4E0D48CA1ADE}" destId="{0710D56C-65F0-4506-B6D6-922E35A00F9A}" srcOrd="1" destOrd="0" parTransId="{4528B96C-FEF0-4451-87DE-3FD39AD2EB8C}" sibTransId="{2E361994-BDDA-40D4-A566-2A427119F6AA}"/>
    <dgm:cxn modelId="{A10FB6F5-ECCB-4549-B3DB-B2CE570BC4D7}" type="presOf" srcId="{2E361994-BDDA-40D4-A566-2A427119F6AA}" destId="{E13D903C-2E11-4B44-892E-118C5F433FC6}" srcOrd="1" destOrd="0" presId="urn:microsoft.com/office/officeart/2005/8/layout/process1"/>
    <dgm:cxn modelId="{994C026C-BA28-43BB-B5AD-C2812733D191}" type="presOf" srcId="{2E361994-BDDA-40D4-A566-2A427119F6AA}" destId="{B598AA68-FF2A-49E2-BEED-967031FD4F03}" srcOrd="0" destOrd="0" presId="urn:microsoft.com/office/officeart/2005/8/layout/process1"/>
    <dgm:cxn modelId="{388A184F-7FC0-4029-A74C-E857266317E7}" srcId="{C2D6419A-2B61-4B61-A301-4E0D48CA1ADE}" destId="{BC61A3FB-790B-4A52-A92D-DEB52FBCED52}" srcOrd="0" destOrd="0" parTransId="{9EE461D2-DD46-4B6F-8FB0-A02CC57B151D}" sibTransId="{99A730DC-CF28-4B52-9189-B63276451B13}"/>
    <dgm:cxn modelId="{70F83D8C-9479-4B93-892E-3112034DC03C}" type="presOf" srcId="{BC61A3FB-790B-4A52-A92D-DEB52FBCED52}" destId="{1E2C56D2-894B-4AD5-B60B-D04E165F5B64}" srcOrd="0" destOrd="0" presId="urn:microsoft.com/office/officeart/2005/8/layout/process1"/>
    <dgm:cxn modelId="{B5281D2B-C9A4-4169-AF5A-39EE4ED18367}" type="presOf" srcId="{C2D6419A-2B61-4B61-A301-4E0D48CA1ADE}" destId="{88C207BB-AB41-4D1C-8CDE-ED338C89612E}" srcOrd="0" destOrd="0" presId="urn:microsoft.com/office/officeart/2005/8/layout/process1"/>
    <dgm:cxn modelId="{30477CAC-D652-4D47-89B9-9122BA28BC53}" type="presOf" srcId="{89928F53-D6A0-42D6-9A65-97E7FF23ED87}" destId="{6A871855-3626-4461-B9DE-576FEB0EF5EA}" srcOrd="0" destOrd="0" presId="urn:microsoft.com/office/officeart/2005/8/layout/process1"/>
    <dgm:cxn modelId="{4A089468-15B6-4EB6-8461-DD600CFCFC7C}" srcId="{C2D6419A-2B61-4B61-A301-4E0D48CA1ADE}" destId="{89928F53-D6A0-42D6-9A65-97E7FF23ED87}" srcOrd="2" destOrd="0" parTransId="{8CE2E712-7A86-4528-BE33-707ED1FB099E}" sibTransId="{71344C7D-95F0-4E68-AAC8-7E296862D264}"/>
    <dgm:cxn modelId="{2C261F27-338F-4E2A-92FA-528BBF55010D}" type="presParOf" srcId="{88C207BB-AB41-4D1C-8CDE-ED338C89612E}" destId="{1E2C56D2-894B-4AD5-B60B-D04E165F5B64}" srcOrd="0" destOrd="0" presId="urn:microsoft.com/office/officeart/2005/8/layout/process1"/>
    <dgm:cxn modelId="{F766BBDE-F4CD-48CC-9806-92BD133D9C34}" type="presParOf" srcId="{88C207BB-AB41-4D1C-8CDE-ED338C89612E}" destId="{29765D5C-F71A-4A43-901F-386A95CC0CFF}" srcOrd="1" destOrd="0" presId="urn:microsoft.com/office/officeart/2005/8/layout/process1"/>
    <dgm:cxn modelId="{CF97314F-C6FE-492A-8653-51AF7F1ED88F}" type="presParOf" srcId="{29765D5C-F71A-4A43-901F-386A95CC0CFF}" destId="{CCFFEA10-FFBC-4F3A-AA6C-96A6936AE11E}" srcOrd="0" destOrd="0" presId="urn:microsoft.com/office/officeart/2005/8/layout/process1"/>
    <dgm:cxn modelId="{56EF8DB9-07A0-43AD-BC67-69DDF270FFA8}" type="presParOf" srcId="{88C207BB-AB41-4D1C-8CDE-ED338C89612E}" destId="{436CF460-A57A-4D55-A5AF-75D816307325}" srcOrd="2" destOrd="0" presId="urn:microsoft.com/office/officeart/2005/8/layout/process1"/>
    <dgm:cxn modelId="{A29B433E-C723-47A9-8419-477E94AD21B5}" type="presParOf" srcId="{88C207BB-AB41-4D1C-8CDE-ED338C89612E}" destId="{B598AA68-FF2A-49E2-BEED-967031FD4F03}" srcOrd="3" destOrd="0" presId="urn:microsoft.com/office/officeart/2005/8/layout/process1"/>
    <dgm:cxn modelId="{1BA673C8-7C49-4EC5-A835-6BE92B727F5F}" type="presParOf" srcId="{B598AA68-FF2A-49E2-BEED-967031FD4F03}" destId="{E13D903C-2E11-4B44-892E-118C5F433FC6}" srcOrd="0" destOrd="0" presId="urn:microsoft.com/office/officeart/2005/8/layout/process1"/>
    <dgm:cxn modelId="{C39D9830-C64F-46C9-87DD-FE40D9A86C7A}" type="presParOf" srcId="{88C207BB-AB41-4D1C-8CDE-ED338C89612E}" destId="{6A871855-3626-4461-B9DE-576FEB0EF5E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2C56D2-894B-4AD5-B60B-D04E165F5B64}">
      <dsp:nvSpPr>
        <dsp:cNvPr id="0" name=""/>
        <dsp:cNvSpPr/>
      </dsp:nvSpPr>
      <dsp:spPr>
        <a:xfrm>
          <a:off x="4552" y="1002596"/>
          <a:ext cx="2351508" cy="3413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800" kern="1200" dirty="0" smtClean="0"/>
            <a:t>전통적인 제조업</a:t>
          </a:r>
          <a:endParaRPr lang="en-US" altLang="ko-KR" sz="1800" kern="1200" dirty="0" smtClean="0"/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800" kern="1200" dirty="0" smtClean="0"/>
            <a:t>시장요구사항의 변화</a:t>
          </a:r>
          <a:r>
            <a:rPr lang="en-US" sz="1800" kern="1200" dirty="0" smtClean="0"/>
            <a:t>(</a:t>
          </a:r>
          <a:r>
            <a:rPr lang="ko-KR" sz="1800" kern="1200" dirty="0" smtClean="0"/>
            <a:t>짧아지는 개발기간</a:t>
          </a:r>
          <a:r>
            <a:rPr lang="en-US" sz="1800" kern="1200" dirty="0" smtClean="0"/>
            <a:t>, </a:t>
          </a:r>
          <a:r>
            <a:rPr lang="ko-KR" sz="1800" kern="1200" dirty="0" smtClean="0"/>
            <a:t>제품의 개인화</a:t>
          </a:r>
          <a:r>
            <a:rPr lang="en-US" sz="1800" kern="1200" dirty="0" smtClean="0"/>
            <a:t>, </a:t>
          </a:r>
          <a:r>
            <a:rPr lang="ko-KR" sz="1800" kern="1200" dirty="0" smtClean="0"/>
            <a:t>고객이 이끄는 시장</a:t>
          </a:r>
          <a:r>
            <a:rPr lang="en-US" sz="1800" kern="1200" dirty="0" smtClean="0"/>
            <a:t>)</a:t>
          </a: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800" kern="1200" dirty="0" smtClean="0"/>
            <a:t>새로운 기술</a:t>
          </a:r>
          <a:endParaRPr lang="ko-KR" altLang="en-US" sz="1800" kern="1200" dirty="0"/>
        </a:p>
      </dsp:txBody>
      <dsp:txXfrm>
        <a:off x="4552" y="1002596"/>
        <a:ext cx="2351508" cy="3413473"/>
      </dsp:txXfrm>
    </dsp:sp>
    <dsp:sp modelId="{29765D5C-F71A-4A43-901F-386A95CC0CFF}">
      <dsp:nvSpPr>
        <dsp:cNvPr id="0" name=""/>
        <dsp:cNvSpPr/>
      </dsp:nvSpPr>
      <dsp:spPr>
        <a:xfrm>
          <a:off x="2562038" y="2453920"/>
          <a:ext cx="436673" cy="510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562038" y="2453920"/>
        <a:ext cx="436673" cy="510825"/>
      </dsp:txXfrm>
    </dsp:sp>
    <dsp:sp modelId="{436CF460-A57A-4D55-A5AF-75D816307325}">
      <dsp:nvSpPr>
        <dsp:cNvPr id="0" name=""/>
        <dsp:cNvSpPr/>
      </dsp:nvSpPr>
      <dsp:spPr>
        <a:xfrm>
          <a:off x="3179972" y="1512085"/>
          <a:ext cx="2059781" cy="2394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F(X)</a:t>
          </a:r>
          <a:br>
            <a:rPr lang="en-US" altLang="ko-KR" sz="1800" kern="1200" dirty="0" smtClean="0"/>
          </a:br>
          <a:r>
            <a:rPr lang="en-US" altLang="ko-KR" sz="1800" kern="1200" dirty="0" smtClean="0"/>
            <a:t>IR4.0</a:t>
          </a:r>
          <a:endParaRPr lang="ko-KR" altLang="en-US" sz="1800" kern="1200" dirty="0"/>
        </a:p>
      </dsp:txBody>
      <dsp:txXfrm>
        <a:off x="3179972" y="1512085"/>
        <a:ext cx="2059781" cy="2394495"/>
      </dsp:txXfrm>
    </dsp:sp>
    <dsp:sp modelId="{B598AA68-FF2A-49E2-BEED-967031FD4F03}">
      <dsp:nvSpPr>
        <dsp:cNvPr id="0" name=""/>
        <dsp:cNvSpPr/>
      </dsp:nvSpPr>
      <dsp:spPr>
        <a:xfrm>
          <a:off x="5445732" y="2453920"/>
          <a:ext cx="436673" cy="510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445732" y="2453920"/>
        <a:ext cx="436673" cy="510825"/>
      </dsp:txXfrm>
    </dsp:sp>
    <dsp:sp modelId="{6A871855-3626-4461-B9DE-576FEB0EF5EA}">
      <dsp:nvSpPr>
        <dsp:cNvPr id="0" name=""/>
        <dsp:cNvSpPr/>
      </dsp:nvSpPr>
      <dsp:spPr>
        <a:xfrm>
          <a:off x="6063666" y="1512085"/>
          <a:ext cx="2059781" cy="2394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/>
            <a:t>미래의</a:t>
          </a:r>
          <a:r>
            <a:rPr lang="en-US" altLang="ko-KR" sz="1800" kern="1200" dirty="0" smtClean="0"/>
            <a:t> </a:t>
          </a:r>
          <a:r>
            <a:rPr lang="ko-KR" altLang="en-US" sz="1800" kern="1200" dirty="0" smtClean="0"/>
            <a:t>공장</a:t>
          </a:r>
          <a:endParaRPr lang="ko-KR" altLang="en-US" sz="1800" kern="1200" dirty="0"/>
        </a:p>
      </dsp:txBody>
      <dsp:txXfrm>
        <a:off x="6063666" y="1512085"/>
        <a:ext cx="2059781" cy="2394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BA85B-1866-4D81-B6D9-2D9C9E8779C1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563D4-9A9A-49B9-BDAC-3BD95A43B34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75517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6039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5501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50389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825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05505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22617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99083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3065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28815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9453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6925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3728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23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1427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53570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1480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3259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B490340-6451-4E52-B85F-75FC321E8DDA}" type="datetimeFigureOut">
              <a:rPr lang="ko-KR" altLang="en-US" smtClean="0"/>
              <a:pPr/>
              <a:t>2019-07-23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B618408-B10C-4C10-968E-CFC109618A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579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49807" y="894877"/>
            <a:ext cx="8825658" cy="2677648"/>
          </a:xfrm>
        </p:spPr>
        <p:txBody>
          <a:bodyPr/>
          <a:lstStyle/>
          <a:p>
            <a:r>
              <a:rPr lang="ko-KR" altLang="en-US" dirty="0" smtClean="0"/>
              <a:t>국가경쟁력의 미래 </a:t>
            </a:r>
            <a:r>
              <a:rPr lang="en-US" altLang="ko-KR" dirty="0" smtClean="0"/>
              <a:t>IR 4.0 </a:t>
            </a:r>
            <a:r>
              <a:rPr lang="en-US" altLang="ko-KR" sz="3600" dirty="0" smtClean="0"/>
              <a:t>feat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Smart_Factory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90636" y="4987085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2800" dirty="0" smtClean="0"/>
              <a:t>오세구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13802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IR4.0</a:t>
            </a:r>
            <a:r>
              <a:rPr lang="ko-KR" altLang="ko-KR" dirty="0"/>
              <a:t>의 </a:t>
            </a:r>
            <a:r>
              <a:rPr lang="ko-KR" altLang="ko-KR" dirty="0" err="1"/>
              <a:t>주요특성</a:t>
            </a:r>
            <a:r>
              <a:rPr lang="ko-KR" altLang="ko-KR" dirty="0"/>
              <a:t> 및 구성요소</a:t>
            </a:r>
            <a:r>
              <a:rPr lang="en-US" altLang="ko-KR" dirty="0"/>
              <a:t> (</a:t>
            </a:r>
            <a:r>
              <a:rPr lang="ko-KR" altLang="en-US" dirty="0" err="1"/>
              <a:t>대상제품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6367" y="2549712"/>
            <a:ext cx="11166437" cy="3915634"/>
          </a:xfrm>
        </p:spPr>
        <p:txBody>
          <a:bodyPr>
            <a:normAutofit/>
          </a:bodyPr>
          <a:lstStyle/>
          <a:p>
            <a:r>
              <a:rPr lang="ko-KR" altLang="ko-KR" sz="1700" dirty="0" err="1"/>
              <a:t>대량맞춤과</a:t>
            </a:r>
            <a:r>
              <a:rPr lang="ko-KR" altLang="ko-KR" sz="1700" dirty="0"/>
              <a:t> </a:t>
            </a:r>
            <a:r>
              <a:rPr lang="ko-KR" altLang="en-US" sz="1700" dirty="0" smtClean="0"/>
              <a:t>개인</a:t>
            </a:r>
            <a:r>
              <a:rPr lang="ko-KR" altLang="ko-KR" sz="1700" dirty="0" smtClean="0"/>
              <a:t>맞춤형제조의 차이</a:t>
            </a:r>
            <a:r>
              <a:rPr lang="en-US" altLang="ko-KR" sz="1700" dirty="0" smtClean="0"/>
              <a:t/>
            </a:r>
            <a:br>
              <a:rPr lang="en-US" altLang="ko-KR" sz="1700" dirty="0" smtClean="0"/>
            </a:br>
            <a:r>
              <a:rPr lang="ko-KR" altLang="ko-KR" sz="1700" dirty="0" err="1"/>
              <a:t>대량맞춤은</a:t>
            </a:r>
            <a:r>
              <a:rPr lang="ko-KR" altLang="ko-KR" sz="1700" dirty="0"/>
              <a:t> 기존에 존재하는 모듈을 조합해 제조하는 것이며</a:t>
            </a:r>
            <a:r>
              <a:rPr lang="en-US" altLang="ko-KR" sz="1700" dirty="0"/>
              <a:t>, </a:t>
            </a:r>
            <a:r>
              <a:rPr lang="ko-KR" altLang="ko-KR" sz="1700" dirty="0"/>
              <a:t>개인맞춤형 제조는 기존에 존재하는 모듈을 넘어 개인별로 원하는 디자인이 추가로 반영되는 것이 포함됨 </a:t>
            </a:r>
            <a:r>
              <a:rPr lang="en-US" altLang="ko-KR" sz="1700" dirty="0"/>
              <a:t/>
            </a:r>
            <a:br>
              <a:rPr lang="en-US" altLang="ko-KR" sz="1700" dirty="0"/>
            </a:br>
            <a:r>
              <a:rPr lang="ko-KR" altLang="ko-KR" sz="1700" dirty="0" err="1"/>
              <a:t>대량맞춤</a:t>
            </a:r>
            <a:r>
              <a:rPr lang="en-US" altLang="ko-KR" sz="1700" dirty="0"/>
              <a:t>: </a:t>
            </a:r>
            <a:r>
              <a:rPr lang="ko-KR" altLang="ko-KR" sz="1700" dirty="0"/>
              <a:t>최근 자동차의 제조</a:t>
            </a:r>
            <a:r>
              <a:rPr lang="en-US" altLang="ko-KR" sz="1700" dirty="0"/>
              <a:t>(BMW</a:t>
            </a:r>
            <a:r>
              <a:rPr lang="ko-KR" altLang="ko-KR" sz="1700" dirty="0"/>
              <a:t>의 경우 다양한 </a:t>
            </a:r>
            <a:r>
              <a:rPr lang="ko-KR" altLang="ko-KR" sz="1700" dirty="0" err="1"/>
              <a:t>선택사양을</a:t>
            </a:r>
            <a:r>
              <a:rPr lang="ko-KR" altLang="ko-KR" sz="1700" dirty="0"/>
              <a:t> 조합한 </a:t>
            </a:r>
            <a:r>
              <a:rPr lang="en-US" altLang="ko-KR" sz="1700" dirty="0"/>
              <a:t>50</a:t>
            </a:r>
            <a:r>
              <a:rPr lang="ko-KR" altLang="ko-KR" sz="1700" dirty="0"/>
              <a:t>만 유형의 자동차가 제조되며 이를 위해 이미 개발된 다양한 모듈이 이용됨</a:t>
            </a:r>
            <a:r>
              <a:rPr lang="en-US" altLang="ko-KR" sz="1700" dirty="0"/>
              <a:t/>
            </a:r>
            <a:br>
              <a:rPr lang="en-US" altLang="ko-KR" sz="1700" dirty="0"/>
            </a:br>
            <a:r>
              <a:rPr lang="ko-KR" altLang="en-US" sz="1700" dirty="0" smtClean="0"/>
              <a:t>개인</a:t>
            </a:r>
            <a:r>
              <a:rPr lang="ko-KR" altLang="ko-KR" sz="1700" dirty="0" smtClean="0"/>
              <a:t>맞춤형제조</a:t>
            </a:r>
            <a:r>
              <a:rPr lang="en-US" altLang="ko-KR" sz="1700" dirty="0"/>
              <a:t>: </a:t>
            </a:r>
            <a:r>
              <a:rPr lang="ko-KR" altLang="ko-KR" sz="1700" dirty="0"/>
              <a:t>자동차개조기업</a:t>
            </a:r>
            <a:r>
              <a:rPr lang="en-US" altLang="ko-KR" sz="1700" dirty="0"/>
              <a:t>(</a:t>
            </a:r>
            <a:r>
              <a:rPr lang="en-US" altLang="ko-KR" sz="1700" dirty="0" err="1"/>
              <a:t>tunning</a:t>
            </a:r>
            <a:r>
              <a:rPr lang="en-US" altLang="ko-KR" sz="1700" dirty="0"/>
              <a:t>), </a:t>
            </a:r>
            <a:r>
              <a:rPr lang="ko-KR" altLang="ko-KR" sz="1700" dirty="0"/>
              <a:t>미국의 </a:t>
            </a:r>
            <a:r>
              <a:rPr lang="ko-KR" altLang="ko-KR" sz="1700" dirty="0" err="1"/>
              <a:t>로컬모터즈는</a:t>
            </a:r>
            <a:r>
              <a:rPr lang="ko-KR" altLang="ko-KR" sz="1700" dirty="0"/>
              <a:t> 개인의 요구사항을 반영한 자동차를 제조</a:t>
            </a:r>
          </a:p>
          <a:p>
            <a:r>
              <a:rPr lang="en-US" altLang="ko-KR" b="1" dirty="0"/>
              <a:t>“</a:t>
            </a:r>
            <a:r>
              <a:rPr lang="ko-KR" altLang="ko-KR" b="1" dirty="0"/>
              <a:t>개인 맞춤형 생산에서 개인의 요구를 모두 수용하는 가내수공업형태의 제조 방식은 작업자가 매우 숙련된 경우를 제외하고는 품질이 일정하지 않으며</a:t>
            </a:r>
            <a:r>
              <a:rPr lang="en-US" altLang="ko-KR" b="1" dirty="0"/>
              <a:t>, </a:t>
            </a:r>
            <a:r>
              <a:rPr lang="ko-KR" altLang="ko-KR" b="1" dirty="0"/>
              <a:t>숙련도가 높은 장인이 제작할 경우 많은 비용이 소요됨</a:t>
            </a:r>
            <a:r>
              <a:rPr lang="en-US" altLang="ko-KR" b="1" dirty="0"/>
              <a:t>. </a:t>
            </a:r>
            <a:r>
              <a:rPr lang="ko-KR" altLang="ko-KR" b="1" dirty="0"/>
              <a:t>이에 반하여 </a:t>
            </a:r>
            <a:r>
              <a:rPr lang="en-US" altLang="ko-KR" b="1" dirty="0"/>
              <a:t>IR4.0</a:t>
            </a:r>
            <a:r>
              <a:rPr lang="ko-KR" altLang="ko-KR" b="1" dirty="0"/>
              <a:t>에서 추구하는 개인맞춤형제조는 개조 작업이 완성품 제조 전에 공장에서 수행된다</a:t>
            </a:r>
            <a:r>
              <a:rPr lang="en-US" altLang="ko-KR" b="1" dirty="0"/>
              <a:t>. </a:t>
            </a:r>
            <a:r>
              <a:rPr lang="ko-KR" altLang="ko-KR" b="1" dirty="0"/>
              <a:t>일정수준의 품질이 유지되며 가격도 장기적으로는 대량 생산가격수준에 제공하는 것을 목표로 함</a:t>
            </a:r>
            <a:r>
              <a:rPr lang="en-US" altLang="ko-KR" b="1" dirty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7969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IR4.0</a:t>
            </a:r>
            <a:r>
              <a:rPr lang="ko-KR" altLang="ko-KR" dirty="0"/>
              <a:t>의 </a:t>
            </a:r>
            <a:r>
              <a:rPr lang="ko-KR" altLang="ko-KR" dirty="0" err="1"/>
              <a:t>주요특성</a:t>
            </a:r>
            <a:r>
              <a:rPr lang="ko-KR" altLang="ko-KR" dirty="0"/>
              <a:t> 및 구성요소</a:t>
            </a:r>
            <a:r>
              <a:rPr lang="en-US" altLang="ko-KR" dirty="0"/>
              <a:t>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제조인프라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1972" y="2463501"/>
            <a:ext cx="11349317" cy="41524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IR4.0</a:t>
            </a:r>
            <a:r>
              <a:rPr lang="ko-KR" altLang="en-US" dirty="0" smtClean="0"/>
              <a:t>의 </a:t>
            </a:r>
            <a:r>
              <a:rPr lang="ko-KR" altLang="en-US" dirty="0" err="1" smtClean="0"/>
              <a:t>제조인프라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>CPS(cyber Physical System)</a:t>
            </a:r>
            <a:r>
              <a:rPr lang="ko-KR" altLang="ko-KR" dirty="0"/>
              <a:t>가 접목된 </a:t>
            </a:r>
            <a:r>
              <a:rPr lang="ko-KR" altLang="ko-KR" dirty="0" err="1"/>
              <a:t>제조인프라</a:t>
            </a:r>
            <a:r>
              <a:rPr lang="en-US" altLang="ko-KR" dirty="0"/>
              <a:t>: </a:t>
            </a:r>
            <a:r>
              <a:rPr lang="ko-KR" altLang="ko-KR" dirty="0"/>
              <a:t>공장 내부의 설비 및 기계가 </a:t>
            </a:r>
            <a:r>
              <a:rPr lang="ko-KR" altLang="ko-KR" dirty="0" smtClean="0"/>
              <a:t>네트워크로 </a:t>
            </a:r>
            <a:r>
              <a:rPr lang="ko-KR" altLang="ko-KR" dirty="0"/>
              <a:t>연결된 상태에서 분권화 되고 자율화된 형태로 작동되어야 </a:t>
            </a:r>
            <a:r>
              <a:rPr lang="ko-KR" altLang="ko-KR" dirty="0" smtClean="0"/>
              <a:t>함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ko-KR" dirty="0"/>
              <a:t>이러한 제조 인프라는 하나의 조직에서만 구동되는 것이 아니라 범 기업적으로 분산된 체계에서 작동되어야 하기 때문에 가치창출네트워크</a:t>
            </a:r>
            <a:r>
              <a:rPr lang="en-US" altLang="ko-KR" dirty="0"/>
              <a:t>(GVN)</a:t>
            </a:r>
            <a:r>
              <a:rPr lang="ko-KR" altLang="ko-KR" dirty="0"/>
              <a:t>도 </a:t>
            </a:r>
            <a:r>
              <a:rPr lang="ko-KR" altLang="ko-KR" dirty="0" err="1"/>
              <a:t>다이나믹하게</a:t>
            </a:r>
            <a:r>
              <a:rPr lang="ko-KR" altLang="ko-KR" dirty="0"/>
              <a:t> 실시간으로 최적화된 형태로 스스로 구축되어야 함 가치창출 네트워크는 가치창출에 관련된 모든 조직으로 </a:t>
            </a:r>
            <a:r>
              <a:rPr lang="ko-KR" altLang="ko-KR" dirty="0" smtClean="0"/>
              <a:t>구성됨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IR4.0</a:t>
            </a:r>
            <a:r>
              <a:rPr lang="ko-KR" altLang="ko-KR" dirty="0"/>
              <a:t>은 </a:t>
            </a:r>
            <a:r>
              <a:rPr lang="en-US" altLang="ko-KR" dirty="0"/>
              <a:t>‘</a:t>
            </a:r>
            <a:r>
              <a:rPr lang="ko-KR" altLang="ko-KR" dirty="0"/>
              <a:t>증가하는 개인화된 고객의 요구</a:t>
            </a:r>
            <a:r>
              <a:rPr lang="en-US" altLang="ko-KR" dirty="0"/>
              <a:t>’</a:t>
            </a:r>
            <a:r>
              <a:rPr lang="ko-KR" altLang="ko-KR" dirty="0"/>
              <a:t>를 고객이 수용할 수 있는 가격으로 제공하기 위해 추진되는 것이다</a:t>
            </a:r>
            <a:r>
              <a:rPr lang="en-US" altLang="ko-KR" dirty="0"/>
              <a:t>. </a:t>
            </a:r>
            <a:r>
              <a:rPr lang="ko-KR" altLang="ko-KR" dirty="0"/>
              <a:t>이를 위해 </a:t>
            </a:r>
            <a:r>
              <a:rPr lang="en-US" altLang="ko-KR" dirty="0"/>
              <a:t>‘</a:t>
            </a:r>
            <a:r>
              <a:rPr lang="ko-KR" altLang="ko-KR" dirty="0"/>
              <a:t>다이내믹하고 자율적으로 조직되고</a:t>
            </a:r>
            <a:r>
              <a:rPr lang="en-US" altLang="ko-KR" dirty="0"/>
              <a:t>, </a:t>
            </a:r>
            <a:r>
              <a:rPr lang="ko-KR" altLang="ko-KR" dirty="0"/>
              <a:t>범 조직적이고</a:t>
            </a:r>
            <a:r>
              <a:rPr lang="en-US" altLang="ko-KR" dirty="0"/>
              <a:t>, </a:t>
            </a:r>
            <a:r>
              <a:rPr lang="ko-KR" altLang="ko-KR" dirty="0"/>
              <a:t>실시간으로 최적화 되는 가치창출 네트워크</a:t>
            </a:r>
            <a:r>
              <a:rPr lang="en-US" altLang="ko-KR" dirty="0"/>
              <a:t>’ </a:t>
            </a:r>
            <a:r>
              <a:rPr lang="ko-KR" altLang="ko-KR" dirty="0"/>
              <a:t>창출을 추구하는 것</a:t>
            </a:r>
          </a:p>
          <a:p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xmlns="" val="342600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IR4.0</a:t>
            </a:r>
            <a:r>
              <a:rPr lang="ko-KR" altLang="ko-KR" dirty="0"/>
              <a:t>의 </a:t>
            </a:r>
            <a:r>
              <a:rPr lang="ko-KR" altLang="ko-KR" dirty="0" err="1"/>
              <a:t>주요특성</a:t>
            </a:r>
            <a:r>
              <a:rPr lang="ko-KR" altLang="ko-KR" dirty="0"/>
              <a:t> 및 구성요소</a:t>
            </a:r>
            <a:r>
              <a:rPr lang="en-US" altLang="ko-KR" dirty="0"/>
              <a:t> (</a:t>
            </a:r>
            <a:r>
              <a:rPr lang="ko-KR" altLang="en-US" dirty="0" err="1" smtClean="0"/>
              <a:t>제조인프라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27464" y="2452744"/>
            <a:ext cx="5701551" cy="384048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</a:pPr>
            <a:r>
              <a:rPr lang="ko-KR" altLang="ko-KR" sz="2200" dirty="0"/>
              <a:t>가치창출네트워크</a:t>
            </a:r>
            <a:r>
              <a:rPr lang="en-US" altLang="ko-KR" sz="2200" dirty="0"/>
              <a:t>(GVN)</a:t>
            </a:r>
            <a:br>
              <a:rPr lang="en-US" altLang="ko-KR" sz="2200" dirty="0"/>
            </a:br>
            <a:r>
              <a:rPr lang="ko-KR" altLang="ko-KR" sz="2200" dirty="0"/>
              <a:t>가치창출 네트워크는 가치창출에 관련된 모든 조직으로 구성됨</a:t>
            </a:r>
            <a:r>
              <a:rPr lang="en-US" altLang="ko-KR" sz="2200" dirty="0"/>
              <a:t/>
            </a:r>
            <a:br>
              <a:rPr lang="en-US" altLang="ko-KR" sz="2200" dirty="0"/>
            </a:br>
            <a:r>
              <a:rPr lang="ko-KR" altLang="ko-KR" sz="2200" dirty="0"/>
              <a:t>다이내믹 가치창출네트워크는 구성요소들 간의 관계가 정적이지 않은</a:t>
            </a:r>
            <a:r>
              <a:rPr lang="en-US" altLang="ko-KR" sz="2200" dirty="0"/>
              <a:t>, </a:t>
            </a:r>
            <a:r>
              <a:rPr lang="ko-KR" altLang="ko-KR" sz="2200" dirty="0"/>
              <a:t>즉 고정되지 않은 상태를 의미하며</a:t>
            </a:r>
            <a:r>
              <a:rPr lang="en-US" altLang="ko-KR" sz="2200" dirty="0"/>
              <a:t>, </a:t>
            </a:r>
            <a:r>
              <a:rPr lang="ko-KR" altLang="ko-KR" sz="2200" dirty="0"/>
              <a:t>이러한 유형의 조직은 영화제작이나 건설업에서 흔히 볼 수 있다</a:t>
            </a:r>
            <a:r>
              <a:rPr lang="en-US" altLang="ko-KR" sz="2200" dirty="0"/>
              <a:t>. </a:t>
            </a:r>
            <a:r>
              <a:rPr lang="ko-KR" altLang="ko-KR" sz="2200" dirty="0"/>
              <a:t>필요할 때 모였다가 목적이 달성되면 다시 흩어진다</a:t>
            </a:r>
            <a:r>
              <a:rPr lang="en-US" altLang="ko-KR" sz="2200" dirty="0"/>
              <a:t/>
            </a:r>
            <a:br>
              <a:rPr lang="en-US" altLang="ko-KR" sz="2200" dirty="0"/>
            </a:br>
            <a:r>
              <a:rPr lang="ko-KR" altLang="ko-KR" sz="2200" dirty="0"/>
              <a:t>제조업에서 이러한 구성이 가능하기 위해서는 관련 구성요소들이 독립적이고 분권화된 상태에서 필요에 따라 스스로 의사소통하고 서로가 필요한 것들을 주고받으며 서로 연결될 수 있어야 한다</a:t>
            </a:r>
            <a:r>
              <a:rPr lang="en-US" altLang="ko-KR" sz="2200" dirty="0"/>
              <a:t>. </a:t>
            </a:r>
            <a:r>
              <a:rPr lang="ko-KR" altLang="ko-KR" sz="2200" dirty="0"/>
              <a:t>이를 위해서는 </a:t>
            </a:r>
            <a:r>
              <a:rPr lang="en-US" altLang="ko-KR" sz="2200" dirty="0"/>
              <a:t>CPS</a:t>
            </a:r>
            <a:r>
              <a:rPr lang="ko-KR" altLang="ko-KR" sz="2200" dirty="0"/>
              <a:t>가 기반이 되며</a:t>
            </a:r>
            <a:r>
              <a:rPr lang="en-US" altLang="ko-KR" sz="2200" dirty="0"/>
              <a:t>, </a:t>
            </a:r>
            <a:r>
              <a:rPr lang="ko-KR" altLang="ko-KR" sz="2200" dirty="0"/>
              <a:t>이러한 가치창출 네트워크가 하나의 </a:t>
            </a:r>
            <a:r>
              <a:rPr lang="ko-KR" altLang="ko-KR" sz="2200" dirty="0" err="1"/>
              <a:t>공장안에서</a:t>
            </a:r>
            <a:r>
              <a:rPr lang="ko-KR" altLang="ko-KR" sz="2200" dirty="0"/>
              <a:t> 구현될 경우 스마트 </a:t>
            </a:r>
            <a:r>
              <a:rPr lang="ko-KR" altLang="ko-KR" sz="2200" dirty="0" err="1"/>
              <a:t>팩토리이며</a:t>
            </a:r>
            <a:r>
              <a:rPr lang="en-US" altLang="ko-KR" sz="2200" dirty="0"/>
              <a:t>, </a:t>
            </a:r>
            <a:r>
              <a:rPr lang="ko-KR" altLang="ko-KR" sz="2200" dirty="0"/>
              <a:t>이러한 구성이 다수의 조직으로 구성되었을 때 이를 </a:t>
            </a:r>
            <a:r>
              <a:rPr lang="ko-KR" altLang="ko-KR" sz="2200" dirty="0" err="1"/>
              <a:t>가치창출네트워크라고</a:t>
            </a:r>
            <a:r>
              <a:rPr lang="ko-KR" altLang="ko-KR" sz="2200" dirty="0"/>
              <a:t> 한다</a:t>
            </a:r>
            <a:endParaRPr lang="ko-KR" altLang="en-US" sz="2200" dirty="0"/>
          </a:p>
          <a:p>
            <a:endParaRPr lang="ko-KR" altLang="ko-KR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3342" y="2452744"/>
            <a:ext cx="5106545" cy="426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74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 4.0 </a:t>
            </a:r>
            <a:r>
              <a:rPr lang="ko-KR" altLang="ko-KR" dirty="0"/>
              <a:t>시나리오의 </a:t>
            </a:r>
            <a:r>
              <a:rPr lang="ko-KR" altLang="ko-KR" dirty="0" smtClean="0"/>
              <a:t>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0306" y="2603500"/>
            <a:ext cx="11112649" cy="3416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ko-KR" altLang="ko-KR" dirty="0"/>
              <a:t>제품 디자인에 있어서 이용에 있어서 나중에</a:t>
            </a:r>
            <a:r>
              <a:rPr lang="en-US" altLang="ko-KR" dirty="0"/>
              <a:t>(</a:t>
            </a:r>
            <a:r>
              <a:rPr lang="ko-KR" altLang="ko-KR" dirty="0"/>
              <a:t>판매 이후</a:t>
            </a:r>
            <a:r>
              <a:rPr lang="en-US" altLang="ko-KR" dirty="0"/>
              <a:t>) </a:t>
            </a:r>
            <a:r>
              <a:rPr lang="ko-KR" altLang="ko-KR" dirty="0"/>
              <a:t>새로운 혹은 확대된 기능을 가능하게 하는 대안들이 통합되어야 한다</a:t>
            </a:r>
            <a:r>
              <a:rPr lang="en-US" altLang="ko-KR" dirty="0"/>
              <a:t>. </a:t>
            </a:r>
            <a:r>
              <a:rPr lang="ko-KR" altLang="ko-KR" dirty="0"/>
              <a:t>이는 제품 모델의 다양성이 증가한다는 것에서부터 시작된다</a:t>
            </a:r>
            <a:r>
              <a:rPr lang="en-US" altLang="ko-KR" dirty="0"/>
              <a:t>. </a:t>
            </a:r>
            <a:r>
              <a:rPr lang="ko-KR" altLang="ko-KR" dirty="0"/>
              <a:t>기존과는 틀린 점은 한 제품의 다양한 개별 모델이 납품 시 아직 최종 결정되어 있지않고 더욱이 제품의 생애주기 동안 변화할 수 있다는 </a:t>
            </a:r>
            <a:r>
              <a:rPr lang="ko-KR" altLang="ko-KR" dirty="0" smtClean="0"/>
              <a:t>것이다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/>
              <a:t>“</a:t>
            </a:r>
            <a:r>
              <a:rPr lang="ko-KR" altLang="ko-KR" dirty="0"/>
              <a:t>고객이 미래에 자동차를 타고 알프스로 주말여행을 가기 위해 추가로 엔진 성능을 제조사에게 예약하면 해당고객에게 한번의 주말을 위해 소프트웨어를 통해 원하는 것이 제공되는 것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ko-KR" dirty="0"/>
              <a:t>평소에는 원거리를 빨리 달릴 필요가 없기때문에 </a:t>
            </a:r>
            <a:r>
              <a:rPr lang="en-US" altLang="ko-KR" dirty="0"/>
              <a:t>100</a:t>
            </a:r>
            <a:r>
              <a:rPr lang="ko-KR" altLang="ko-KR" dirty="0" err="1"/>
              <a:t>마력정도의</a:t>
            </a:r>
            <a:r>
              <a:rPr lang="ko-KR" altLang="ko-KR" dirty="0"/>
              <a:t> 차를 타다가 일정기간동안 </a:t>
            </a:r>
            <a:r>
              <a:rPr lang="ko-KR" altLang="ko-KR" dirty="0" err="1"/>
              <a:t>빨리달리기</a:t>
            </a:r>
            <a:r>
              <a:rPr lang="ko-KR" altLang="ko-KR" dirty="0"/>
              <a:t> 위해서는 엔진출력이 </a:t>
            </a:r>
            <a:r>
              <a:rPr lang="en-US" altLang="ko-KR" dirty="0"/>
              <a:t>200</a:t>
            </a:r>
            <a:r>
              <a:rPr lang="ko-KR" altLang="ko-KR" dirty="0" err="1"/>
              <a:t>마력정도가</a:t>
            </a:r>
            <a:r>
              <a:rPr lang="ko-KR" altLang="ko-KR" dirty="0"/>
              <a:t> 필요할 경우가 있다</a:t>
            </a:r>
            <a:r>
              <a:rPr lang="en-US" altLang="ko-KR" dirty="0"/>
              <a:t>. </a:t>
            </a:r>
            <a:r>
              <a:rPr lang="ko-KR" altLang="ko-KR" dirty="0"/>
              <a:t>이때 제조사에게 연락하면 제조사에서 원격조정하여 일정기간동안만 엔진출력을 </a:t>
            </a:r>
            <a:r>
              <a:rPr lang="en-US" altLang="ko-KR" dirty="0"/>
              <a:t>200</a:t>
            </a:r>
            <a:r>
              <a:rPr lang="ko-KR" altLang="ko-KR" dirty="0" err="1"/>
              <a:t>마력정도로</a:t>
            </a:r>
            <a:r>
              <a:rPr lang="ko-KR" altLang="ko-KR" dirty="0"/>
              <a:t> 올려주고 그 기간이 끝나면 다시 </a:t>
            </a:r>
            <a:r>
              <a:rPr lang="en-US" altLang="ko-KR" dirty="0"/>
              <a:t>100</a:t>
            </a:r>
            <a:r>
              <a:rPr lang="ko-KR" altLang="ko-KR" dirty="0"/>
              <a:t>마력의 출력으로 복구시켜주는 서비스</a:t>
            </a:r>
            <a:r>
              <a:rPr lang="en-US" altLang="ko-KR" dirty="0"/>
              <a:t>”</a:t>
            </a:r>
            <a:endParaRPr lang="ko-KR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299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 4.0</a:t>
            </a:r>
            <a:r>
              <a:rPr lang="ko-KR" altLang="ko-KR" dirty="0"/>
              <a:t>관련 새로운 비즈니스 모델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10484820" cy="34163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ko-KR" dirty="0"/>
              <a:t>스마트팩토리에서 활용되는 기계 및 설비는 단순히 구매되는 것이 아니라 공급자에 의해 예지 정비</a:t>
            </a:r>
            <a:r>
              <a:rPr lang="en-US" altLang="ko-KR" dirty="0"/>
              <a:t>(Predictive Maintenance)</a:t>
            </a:r>
            <a:r>
              <a:rPr lang="ko-KR" altLang="ko-KR" dirty="0"/>
              <a:t>서비스와 같이 점점 더 추가로 부가서비스가 제공된다</a:t>
            </a:r>
            <a:r>
              <a:rPr lang="en-US" altLang="ko-KR" dirty="0"/>
              <a:t>. </a:t>
            </a:r>
            <a:r>
              <a:rPr lang="ko-KR" altLang="ko-KR" dirty="0"/>
              <a:t>또한 공기압축기를 판매하는 대신에 공기압축기에서 나오는 공기를 판매하는 방식 등이 선호되고 있다</a:t>
            </a:r>
            <a:r>
              <a:rPr lang="en-US" altLang="ko-KR" dirty="0"/>
              <a:t>. </a:t>
            </a:r>
            <a:r>
              <a:rPr lang="ko-KR" altLang="ko-KR" dirty="0"/>
              <a:t>물리적인 제품의 판매보다는 오히려 그 제품에서 제공되는 기능만을 판매하는 형태로 변화되어 가고 있는 것이다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176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527390" cy="706964"/>
          </a:xfrm>
        </p:spPr>
        <p:txBody>
          <a:bodyPr/>
          <a:lstStyle/>
          <a:p>
            <a:r>
              <a:rPr lang="ko-KR" altLang="ko-KR" dirty="0"/>
              <a:t>네트워크 효과 기반의 생태계 전략 구현 방안</a:t>
            </a:r>
            <a:br>
              <a:rPr lang="ko-KR" altLang="ko-KR" dirty="0"/>
            </a:b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7582" y="2431228"/>
            <a:ext cx="5368065" cy="414169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6691256" y="2431228"/>
            <a:ext cx="4959276" cy="4194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ko-KR" dirty="0">
                <a:cs typeface="Times New Roman" panose="02020603050405020304" pitchFamily="18" charset="0"/>
              </a:rPr>
              <a:t>사전적 시나리오에서는 기업들이 정적인 관점에서 비용대비 </a:t>
            </a:r>
            <a:r>
              <a:rPr lang="ko-KR" altLang="ko-KR" dirty="0" err="1">
                <a:cs typeface="Times New Roman" panose="02020603050405020304" pitchFamily="18" charset="0"/>
              </a:rPr>
              <a:t>효용관계를</a:t>
            </a:r>
            <a:r>
              <a:rPr lang="ko-KR" altLang="ko-KR" dirty="0">
                <a:cs typeface="Times New Roman" panose="02020603050405020304" pitchFamily="18" charset="0"/>
              </a:rPr>
              <a:t> 고려하는 경우를 </a:t>
            </a:r>
            <a:r>
              <a:rPr lang="ko-KR" altLang="ko-KR" dirty="0" smtClean="0">
                <a:cs typeface="Times New Roman" panose="02020603050405020304" pitchFamily="18" charset="0"/>
              </a:rPr>
              <a:t>의미</a:t>
            </a:r>
            <a:endParaRPr lang="en-US" altLang="ko-KR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altLang="ko-KR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cs typeface="Times New Roman" panose="02020603050405020304" pitchFamily="18" charset="0"/>
              </a:rPr>
              <a:t>여기서는 </a:t>
            </a:r>
            <a:r>
              <a:rPr lang="ko-KR" altLang="ko-KR" dirty="0">
                <a:cs typeface="Times New Roman" panose="02020603050405020304" pitchFamily="18" charset="0"/>
              </a:rPr>
              <a:t>동적인 네트워크를 고려하지 않는다</a:t>
            </a:r>
            <a:r>
              <a:rPr lang="en-US" altLang="ko-KR" dirty="0">
                <a:cs typeface="Times New Roman" panose="02020603050405020304" pitchFamily="18" charset="0"/>
              </a:rPr>
              <a:t>. </a:t>
            </a:r>
            <a:r>
              <a:rPr lang="ko-KR" altLang="ko-KR" dirty="0">
                <a:cs typeface="Times New Roman" panose="02020603050405020304" pitchFamily="18" charset="0"/>
              </a:rPr>
              <a:t>이 경우 대기업에서는 효용이 비용을 상회하는데 비하여 중소기업에서 기대하는 효용은 비용보다 적다</a:t>
            </a:r>
            <a:r>
              <a:rPr lang="en-US" altLang="ko-KR" dirty="0">
                <a:cs typeface="Times New Roman" panose="02020603050405020304" pitchFamily="18" charset="0"/>
              </a:rPr>
              <a:t>. </a:t>
            </a:r>
            <a:r>
              <a:rPr lang="ko-KR" altLang="ko-KR" dirty="0">
                <a:cs typeface="Times New Roman" panose="02020603050405020304" pitchFamily="18" charset="0"/>
              </a:rPr>
              <a:t>따라서</a:t>
            </a:r>
            <a:r>
              <a:rPr lang="en-US" altLang="ko-KR" dirty="0">
                <a:cs typeface="Times New Roman" panose="02020603050405020304" pitchFamily="18" charset="0"/>
              </a:rPr>
              <a:t> IR 4.0</a:t>
            </a:r>
            <a:r>
              <a:rPr lang="ko-KR" altLang="ko-KR" dirty="0">
                <a:cs typeface="Times New Roman" panose="02020603050405020304" pitchFamily="18" charset="0"/>
              </a:rPr>
              <a:t>은 확산되지 않는다</a:t>
            </a:r>
            <a:r>
              <a:rPr lang="en-US" altLang="ko-KR" dirty="0">
                <a:cs typeface="Times New Roman" panose="02020603050405020304" pitchFamily="18" charset="0"/>
              </a:rPr>
              <a:t>. </a:t>
            </a:r>
            <a:endParaRPr lang="en-US" altLang="ko-KR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ko-KR" dirty="0" smtClean="0">
                <a:cs typeface="Times New Roman" panose="02020603050405020304" pitchFamily="18" charset="0"/>
              </a:rPr>
              <a:t>중소기업은 </a:t>
            </a:r>
            <a:r>
              <a:rPr lang="en-US" altLang="ko-KR" dirty="0">
                <a:cs typeface="Times New Roman" panose="02020603050405020304" pitchFamily="18" charset="0"/>
              </a:rPr>
              <a:t>IR 4.0</a:t>
            </a:r>
            <a:r>
              <a:rPr lang="ko-KR" altLang="ko-KR" dirty="0">
                <a:cs typeface="Times New Roman" panose="02020603050405020304" pitchFamily="18" charset="0"/>
              </a:rPr>
              <a:t>에 투자하는 것이 매력적이지 않기 때문이다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379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430571" cy="706964"/>
          </a:xfrm>
        </p:spPr>
        <p:txBody>
          <a:bodyPr/>
          <a:lstStyle/>
          <a:p>
            <a:r>
              <a:rPr lang="ko-KR" altLang="ko-KR" dirty="0"/>
              <a:t>네트워크 효과 기반의 생태계 전략 구현 방안</a:t>
            </a:r>
            <a:br>
              <a:rPr lang="ko-KR" altLang="ko-KR" dirty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29431" y="2473055"/>
            <a:ext cx="6250193" cy="426123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ko-KR" altLang="ko-KR" dirty="0"/>
              <a:t>사후적 시나리오에서는 사전적 시나리오와 비교해서 동적인 관점에서 네트워킹의 추가 가능성이 나타나는데 이는 협력하는 제조집단에서 통일된 통신 표준으로부터 도출된다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lnSpc>
                <a:spcPct val="170000"/>
              </a:lnSpc>
            </a:pPr>
            <a:r>
              <a:rPr lang="ko-KR" altLang="ko-KR" dirty="0" smtClean="0"/>
              <a:t>여기에서 </a:t>
            </a:r>
            <a:r>
              <a:rPr lang="ko-KR" altLang="ko-KR" dirty="0"/>
              <a:t>대기업으로부터 시작되는 표준을 통해 중소기업들 사이의 통신은 </a:t>
            </a:r>
            <a:r>
              <a:rPr lang="ko-KR" altLang="ko-KR" dirty="0" err="1"/>
              <a:t>용이해지면</a:t>
            </a:r>
            <a:r>
              <a:rPr lang="ko-KR" altLang="ko-KR" dirty="0"/>
              <a:t> 이를 통해 새로운 가능성이 생긴다</a:t>
            </a:r>
            <a:r>
              <a:rPr lang="en-US" altLang="ko-KR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ko-KR" altLang="ko-KR" dirty="0"/>
              <a:t>조율 및 협력 시나리오에서는 공동의 의사소통 형태 구현이 성공하는 것을 가정한다</a:t>
            </a:r>
            <a:r>
              <a:rPr lang="en-US" altLang="ko-KR" dirty="0"/>
              <a:t>. </a:t>
            </a:r>
            <a:r>
              <a:rPr lang="ko-KR" altLang="ko-KR" dirty="0"/>
              <a:t>규격과 표준을 통해 </a:t>
            </a:r>
            <a:r>
              <a:rPr lang="en-US" altLang="ko-KR" dirty="0"/>
              <a:t>IR 4.0</a:t>
            </a:r>
            <a:r>
              <a:rPr lang="ko-KR" altLang="ko-KR" dirty="0"/>
              <a:t>은 상호호환성이 보장되기 때문에 사후적인 경우보다 더 큰 경제적인 잠재력을 확보할 수 있다</a:t>
            </a:r>
            <a:r>
              <a:rPr lang="en-US" altLang="ko-KR" dirty="0"/>
              <a:t>. IR 4.0</a:t>
            </a:r>
            <a:r>
              <a:rPr lang="ko-KR" altLang="ko-KR" dirty="0" err="1"/>
              <a:t>구현시</a:t>
            </a:r>
            <a:r>
              <a:rPr lang="ko-KR" altLang="ko-KR" dirty="0"/>
              <a:t> 대기업이 중소기업과 협력해서 추진한다면 네트워크 효과는 극대화가 된다</a:t>
            </a:r>
            <a:r>
              <a:rPr lang="en-US" altLang="ko-KR" dirty="0"/>
              <a:t>. </a:t>
            </a:r>
            <a:r>
              <a:rPr lang="ko-KR" altLang="ko-KR" dirty="0"/>
              <a:t>이상적인 경우 국내외 모든 기업이 네트워킹 되며 상호작용성이 최대화 되므로 투자위험은 최소화 된다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917" y="2473055"/>
            <a:ext cx="4891391" cy="415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63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301480" cy="706964"/>
          </a:xfrm>
        </p:spPr>
        <p:txBody>
          <a:bodyPr/>
          <a:lstStyle/>
          <a:p>
            <a:r>
              <a:rPr lang="ko-KR" altLang="ko-KR" dirty="0"/>
              <a:t>네트워크 효과 기반의 생태계 전략 구현 방안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3186" y="2549711"/>
            <a:ext cx="11187953" cy="34163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IR 4.0</a:t>
            </a:r>
            <a:r>
              <a:rPr lang="ko-KR" altLang="ko-KR" dirty="0"/>
              <a:t>은 개별기업중심으로 추진하게 되면 모든 참여자가 얻을 수 있는 이익도 많지않으며 확산 </a:t>
            </a:r>
            <a:r>
              <a:rPr lang="ko-KR" altLang="en-US" dirty="0"/>
              <a:t>또</a:t>
            </a:r>
            <a:r>
              <a:rPr lang="ko-KR" altLang="ko-KR" dirty="0" smtClean="0"/>
              <a:t>한 </a:t>
            </a:r>
            <a:r>
              <a:rPr lang="ko-KR" altLang="ko-KR" dirty="0"/>
              <a:t>쉽지않다</a:t>
            </a:r>
            <a:r>
              <a:rPr lang="en-US" altLang="ko-KR" dirty="0"/>
              <a:t>. </a:t>
            </a:r>
            <a:r>
              <a:rPr lang="ko-KR" altLang="ko-KR" dirty="0"/>
              <a:t>또한 네트워크 효과가 나타나기 위해서는 상당한 시간이 소요될 것으로 예상된다</a:t>
            </a:r>
            <a:r>
              <a:rPr lang="en-US" altLang="ko-KR" dirty="0"/>
              <a:t>. </a:t>
            </a:r>
            <a:r>
              <a:rPr lang="ko-KR" altLang="ko-KR" dirty="0"/>
              <a:t>그 이유는 초기에 투자하는 경우 위험부담이 높아 최소한의 이용자가 도달하기까지 많은 잠재적 이용자가 기다리는 </a:t>
            </a:r>
            <a:r>
              <a:rPr lang="ko-KR" altLang="ko-KR" dirty="0" err="1"/>
              <a:t>펭귄효과로</a:t>
            </a:r>
            <a:r>
              <a:rPr lang="ko-KR" altLang="ko-KR" dirty="0"/>
              <a:t> 인해 중소기업들의 적극적인 초기 투자는 기대하기 어렵기 때문이다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ko-KR" dirty="0" err="1" smtClean="0"/>
              <a:t>펭귄효과는</a:t>
            </a:r>
            <a:r>
              <a:rPr lang="ko-KR" altLang="ko-KR" dirty="0" smtClean="0"/>
              <a:t> </a:t>
            </a:r>
            <a:r>
              <a:rPr lang="ko-KR" altLang="ko-KR" dirty="0"/>
              <a:t>물에 처음 뛰어드는 펭귄이 잡아 먹힐 위험이 커 먼저 물에 뛰어들기를 주저하는 것을 말한다</a:t>
            </a:r>
            <a:r>
              <a:rPr lang="en-US" altLang="ko-KR" dirty="0"/>
              <a:t>. </a:t>
            </a:r>
            <a:endParaRPr lang="ko-KR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965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49807" y="1624405"/>
            <a:ext cx="6837977" cy="1948120"/>
          </a:xfrm>
        </p:spPr>
        <p:txBody>
          <a:bodyPr/>
          <a:lstStyle/>
          <a:p>
            <a:r>
              <a:rPr lang="en-US" altLang="ko-KR" sz="6600" dirty="0" smtClean="0"/>
              <a:t>Thank you</a:t>
            </a:r>
            <a:endParaRPr lang="ko-KR" altLang="en-US" sz="66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69120" y="4234049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3600" dirty="0" smtClean="0"/>
              <a:t>오세구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53799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무한경쟁시대의 제조업의 중요성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1672" y="2603500"/>
            <a:ext cx="11069618" cy="39694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농업 </a:t>
            </a:r>
            <a:r>
              <a:rPr lang="en-US" altLang="ko-KR" dirty="0" smtClean="0"/>
              <a:t>=&gt; </a:t>
            </a:r>
            <a:r>
              <a:rPr lang="ko-KR" altLang="en-US" dirty="0" smtClean="0"/>
              <a:t>공업 </a:t>
            </a:r>
            <a:r>
              <a:rPr lang="en-US" altLang="ko-KR" dirty="0" smtClean="0"/>
              <a:t>=&gt; </a:t>
            </a:r>
            <a:r>
              <a:rPr lang="ko-KR" altLang="en-US" dirty="0" smtClean="0"/>
              <a:t>제조업 </a:t>
            </a:r>
            <a:r>
              <a:rPr lang="en-US" altLang="ko-KR" dirty="0" smtClean="0"/>
              <a:t>=&gt; </a:t>
            </a:r>
            <a:r>
              <a:rPr lang="ko-KR" altLang="en-US" dirty="0" smtClean="0"/>
              <a:t>서비스업  </a:t>
            </a:r>
            <a:r>
              <a:rPr lang="en-US" altLang="ko-KR" dirty="0" smtClean="0"/>
              <a:t>=&gt; </a:t>
            </a:r>
            <a:r>
              <a:rPr lang="ko-KR" altLang="en-US" dirty="0" smtClean="0"/>
              <a:t>미래의 </a:t>
            </a:r>
            <a:r>
              <a:rPr lang="ko-KR" altLang="en-US" dirty="0" err="1" smtClean="0"/>
              <a:t>경쟁동력은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? </a:t>
            </a:r>
          </a:p>
          <a:p>
            <a:pPr>
              <a:lnSpc>
                <a:spcPct val="150000"/>
              </a:lnSpc>
            </a:pPr>
            <a:r>
              <a:rPr lang="en-US" altLang="ko-KR" b="1" dirty="0"/>
              <a:t>IR </a:t>
            </a:r>
            <a:r>
              <a:rPr lang="en-US" altLang="ko-KR" b="1" dirty="0" smtClean="0"/>
              <a:t>4.0</a:t>
            </a:r>
            <a:r>
              <a:rPr lang="ko-KR" altLang="en-US" b="1" dirty="0" smtClean="0"/>
              <a:t>시대</a:t>
            </a:r>
            <a:r>
              <a:rPr lang="ko-KR" altLang="ko-KR" b="1" dirty="0" smtClean="0"/>
              <a:t> </a:t>
            </a:r>
            <a:r>
              <a:rPr lang="ko-KR" altLang="en-US" b="1" dirty="0" smtClean="0"/>
              <a:t>제조업에 대한 새로운 인식 </a:t>
            </a:r>
            <a:endParaRPr lang="en-US" altLang="ko-KR" b="1" dirty="0" smtClean="0"/>
          </a:p>
          <a:p>
            <a:pPr>
              <a:lnSpc>
                <a:spcPct val="150000"/>
              </a:lnSpc>
            </a:pPr>
            <a:r>
              <a:rPr lang="ko-KR" altLang="ko-KR" sz="1700" dirty="0" smtClean="0"/>
              <a:t>트럼프의 </a:t>
            </a:r>
            <a:r>
              <a:rPr lang="en-US" altLang="ko-KR" sz="1700" dirty="0"/>
              <a:t>10</a:t>
            </a:r>
            <a:r>
              <a:rPr lang="ko-KR" altLang="ko-KR" sz="1700" dirty="0" err="1" smtClean="0"/>
              <a:t>대공약</a:t>
            </a:r>
            <a:r>
              <a:rPr lang="en-US" altLang="ko-KR" sz="1700" dirty="0" smtClean="0"/>
              <a:t> </a:t>
            </a:r>
            <a:r>
              <a:rPr lang="ko-KR" altLang="ko-KR" sz="1700" dirty="0" smtClean="0"/>
              <a:t>중</a:t>
            </a:r>
            <a:r>
              <a:rPr lang="en-US" altLang="ko-KR" sz="1700" dirty="0" smtClean="0"/>
              <a:t> </a:t>
            </a:r>
            <a:r>
              <a:rPr lang="ko-KR" altLang="ko-KR" sz="1700" dirty="0" smtClean="0"/>
              <a:t> </a:t>
            </a:r>
            <a:r>
              <a:rPr lang="en-US" altLang="ko-KR" sz="1700" dirty="0"/>
              <a:t>2</a:t>
            </a:r>
            <a:r>
              <a:rPr lang="ko-KR" altLang="ko-KR" sz="1700" dirty="0"/>
              <a:t>번째</a:t>
            </a:r>
            <a:r>
              <a:rPr lang="en-US" altLang="ko-KR" sz="1700" dirty="0"/>
              <a:t>, </a:t>
            </a:r>
            <a:r>
              <a:rPr lang="ko-KR" altLang="ko-KR" sz="1700" dirty="0"/>
              <a:t>제조업의 </a:t>
            </a:r>
            <a:r>
              <a:rPr lang="ko-KR" altLang="ko-KR" sz="1700" dirty="0" err="1"/>
              <a:t>리쇼어링</a:t>
            </a:r>
            <a:r>
              <a:rPr lang="en-US" altLang="ko-KR" sz="1700" dirty="0"/>
              <a:t> : </a:t>
            </a:r>
            <a:r>
              <a:rPr lang="ko-KR" altLang="ko-KR" sz="1700" dirty="0"/>
              <a:t>전세계의 선진국과 제조업강국이 공통으로 취하는 </a:t>
            </a:r>
            <a:r>
              <a:rPr lang="ko-KR" altLang="ko-KR" sz="1700" dirty="0" smtClean="0"/>
              <a:t>전략</a:t>
            </a:r>
            <a:r>
              <a:rPr lang="en-US" altLang="ko-KR" sz="1700" dirty="0" smtClean="0"/>
              <a:t>: </a:t>
            </a:r>
            <a:r>
              <a:rPr lang="ko-KR" altLang="en-US" sz="1700" dirty="0" smtClean="0"/>
              <a:t>오바마의 모든 정책 중 트럼프가 계승한 유일한 정책</a:t>
            </a:r>
            <a:endParaRPr lang="ko-KR" altLang="ko-KR" sz="1700" dirty="0"/>
          </a:p>
          <a:p>
            <a:pPr>
              <a:lnSpc>
                <a:spcPct val="150000"/>
              </a:lnSpc>
            </a:pPr>
            <a:r>
              <a:rPr lang="ko-KR" altLang="ko-KR" sz="1700" dirty="0"/>
              <a:t>이들 전략은 좋은 일자리 창출과 깊이 연결되어 있다 이는 특히 제조업이 좋은 일자리를 창출하는데 효과가 많기때문이다</a:t>
            </a:r>
            <a:r>
              <a:rPr lang="en-US" altLang="ko-KR" sz="1700" dirty="0"/>
              <a:t>. </a:t>
            </a:r>
            <a:endParaRPr lang="ko-KR" altLang="ko-KR" sz="1700" dirty="0"/>
          </a:p>
          <a:p>
            <a:pPr>
              <a:lnSpc>
                <a:spcPct val="150000"/>
              </a:lnSpc>
            </a:pPr>
            <a:r>
              <a:rPr lang="ko-KR" altLang="ko-KR" sz="1700" dirty="0"/>
              <a:t>제조업의 부활과 좋은 일자리를 창출하려는 선진국의 노력은 여러 차례에 걸친 경제위기가 그 추진력역할을 한 것으로 판단됨</a:t>
            </a:r>
            <a:r>
              <a:rPr lang="en-US" altLang="ko-KR" sz="1700" dirty="0"/>
              <a:t>.</a:t>
            </a:r>
            <a:endParaRPr lang="ko-KR" altLang="ko-KR" sz="1700" dirty="0"/>
          </a:p>
          <a:p>
            <a:pPr>
              <a:lnSpc>
                <a:spcPct val="150000"/>
              </a:lnSpc>
            </a:pPr>
            <a:r>
              <a:rPr lang="ko-KR" altLang="ko-KR" sz="1700" dirty="0"/>
              <a:t>일본</a:t>
            </a:r>
            <a:r>
              <a:rPr lang="en-US" altLang="ko-KR" sz="1700" dirty="0"/>
              <a:t>: </a:t>
            </a:r>
            <a:r>
              <a:rPr lang="ko-KR" altLang="ko-KR" sz="1700" dirty="0"/>
              <a:t>잃어버린 </a:t>
            </a:r>
            <a:r>
              <a:rPr lang="en-US" altLang="ko-KR" sz="1700" dirty="0"/>
              <a:t>20</a:t>
            </a:r>
            <a:r>
              <a:rPr lang="ko-KR" altLang="ko-KR" sz="1700" dirty="0"/>
              <a:t>년</a:t>
            </a:r>
            <a:r>
              <a:rPr lang="en-US" altLang="ko-KR" sz="1700" dirty="0"/>
              <a:t>, </a:t>
            </a:r>
            <a:r>
              <a:rPr lang="ko-KR" altLang="ko-KR" sz="1700" dirty="0"/>
              <a:t>독일</a:t>
            </a:r>
            <a:r>
              <a:rPr lang="en-US" altLang="ko-KR" sz="1700" dirty="0"/>
              <a:t>: </a:t>
            </a:r>
            <a:r>
              <a:rPr lang="ko-KR" altLang="ko-KR" sz="1700" dirty="0"/>
              <a:t>유럽의 병자</a:t>
            </a:r>
            <a:r>
              <a:rPr lang="en-US" altLang="ko-KR" sz="1700" dirty="0"/>
              <a:t>, </a:t>
            </a:r>
            <a:r>
              <a:rPr lang="ko-KR" altLang="ko-KR" sz="1700" dirty="0"/>
              <a:t>미국</a:t>
            </a:r>
            <a:r>
              <a:rPr lang="en-US" altLang="ko-KR" sz="1700" dirty="0"/>
              <a:t>: </a:t>
            </a:r>
            <a:r>
              <a:rPr lang="ko-KR" altLang="ko-KR" sz="1700" dirty="0"/>
              <a:t>부동산 버블붕괴 및 금융위기</a:t>
            </a:r>
          </a:p>
          <a:p>
            <a:pPr lvl="1"/>
            <a:endParaRPr lang="ko-KR" altLang="en-US" sz="1700" dirty="0"/>
          </a:p>
        </p:txBody>
      </p:sp>
    </p:spTree>
    <p:extLst>
      <p:ext uri="{BB962C8B-B14F-4D97-AF65-F5344CB8AC3E}">
        <p14:creationId xmlns:p14="http://schemas.microsoft.com/office/powerpoint/2010/main" xmlns="" val="78926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선진국들의 스마트 제조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08791" y="2194708"/>
            <a:ext cx="11187953" cy="39586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일본의 </a:t>
            </a:r>
            <a:r>
              <a:rPr lang="ko-KR" altLang="en-US" sz="1400" b="1" dirty="0" err="1" smtClean="0"/>
              <a:t>모노즈쿠리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ko-KR" altLang="ko-KR" sz="1400" dirty="0"/>
              <a:t>중소기업육성 목표</a:t>
            </a:r>
            <a:r>
              <a:rPr lang="en-US" altLang="ko-KR" sz="1400" dirty="0"/>
              <a:t>, </a:t>
            </a:r>
            <a:r>
              <a:rPr lang="ko-KR" altLang="ko-KR" sz="1400" dirty="0" err="1"/>
              <a:t>모노즈쿠리</a:t>
            </a:r>
            <a:r>
              <a:rPr lang="ko-KR" altLang="ko-KR" sz="1400" dirty="0"/>
              <a:t> 정신의 </a:t>
            </a:r>
            <a:r>
              <a:rPr lang="ko-KR" altLang="ko-KR" sz="1400" dirty="0" err="1"/>
              <a:t>함양운동</a:t>
            </a:r>
            <a:r>
              <a:rPr lang="en-US" altLang="ko-KR" sz="1400" dirty="0"/>
              <a:t>: </a:t>
            </a:r>
            <a:r>
              <a:rPr lang="ko-KR" altLang="ko-KR" sz="1400" dirty="0"/>
              <a:t>일본의 정신과 서양의 기술을 융합</a:t>
            </a:r>
            <a:r>
              <a:rPr lang="en-US" altLang="ko-KR" sz="1400" dirty="0"/>
              <a:t>, </a:t>
            </a:r>
            <a:r>
              <a:rPr lang="ko-KR" altLang="ko-KR" sz="1400" dirty="0"/>
              <a:t>일본이 서양보다 부족하다고 인정하는</a:t>
            </a:r>
            <a:r>
              <a:rPr lang="en-US" altLang="ko-KR" sz="1400" dirty="0"/>
              <a:t> IT</a:t>
            </a:r>
            <a:r>
              <a:rPr lang="ko-KR" altLang="ko-KR" sz="1400" dirty="0"/>
              <a:t>기술과 마케팅능력을 전통제조기술과 융합하겠다는 </a:t>
            </a:r>
            <a:r>
              <a:rPr lang="ko-KR" altLang="ko-KR" sz="1400" dirty="0" smtClean="0"/>
              <a:t>전략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ko-KR" altLang="ko-KR" sz="1400" dirty="0"/>
              <a:t>제조업은 </a:t>
            </a:r>
            <a:r>
              <a:rPr lang="ko-KR" altLang="ko-KR" sz="1400" dirty="0" err="1"/>
              <a:t>단순노동의</a:t>
            </a:r>
            <a:r>
              <a:rPr lang="ko-KR" altLang="ko-KR" sz="1400" dirty="0"/>
              <a:t> 집약형이 아니라 고도의 정신적으로 높은 기술활동이라는 인식을 </a:t>
            </a:r>
            <a:r>
              <a:rPr lang="ko-KR" altLang="ko-KR" sz="1400" dirty="0" err="1"/>
              <a:t>젋은층에게</a:t>
            </a:r>
            <a:r>
              <a:rPr lang="ko-KR" altLang="ko-KR" sz="1400" dirty="0"/>
              <a:t> 심어주기 위해 중소제조업의 근무환경개선</a:t>
            </a:r>
            <a:r>
              <a:rPr lang="en-US" altLang="ko-KR" sz="1400" dirty="0"/>
              <a:t>, </a:t>
            </a:r>
            <a:r>
              <a:rPr lang="ko-KR" altLang="ko-KR" sz="1400" dirty="0"/>
              <a:t>기술집약적인 고도화강소기업으로 육성하는 </a:t>
            </a:r>
            <a:r>
              <a:rPr lang="ko-KR" altLang="ko-KR" sz="1400" dirty="0" smtClean="0"/>
              <a:t>전략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독일의 </a:t>
            </a:r>
            <a:r>
              <a:rPr lang="en-US" altLang="ko-KR" sz="1400" b="1" dirty="0" smtClean="0"/>
              <a:t>IR 4.0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en-US" altLang="ko-KR" sz="1400" dirty="0" smtClean="0"/>
              <a:t>2005</a:t>
            </a:r>
            <a:r>
              <a:rPr lang="ko-KR" altLang="ko-KR" sz="1400" dirty="0" smtClean="0"/>
              <a:t>년 </a:t>
            </a:r>
            <a:r>
              <a:rPr lang="ko-KR" altLang="ko-KR" sz="1400" dirty="0" err="1" smtClean="0"/>
              <a:t>스마트홈</a:t>
            </a:r>
            <a:r>
              <a:rPr lang="ko-KR" altLang="ko-KR" sz="1400" dirty="0" smtClean="0"/>
              <a:t> 개념을 공장에 적용한 스마트팩토리 개념을 선보임</a:t>
            </a:r>
            <a:r>
              <a:rPr lang="en-US" altLang="ko-KR" sz="1400" dirty="0" smtClean="0"/>
              <a:t>. 2011</a:t>
            </a:r>
            <a:r>
              <a:rPr lang="ko-KR" altLang="ko-KR" sz="1400" dirty="0" smtClean="0"/>
              <a:t>년부터 </a:t>
            </a:r>
            <a:r>
              <a:rPr lang="en-US" altLang="ko-KR" sz="1400" dirty="0" smtClean="0"/>
              <a:t>IR4.0</a:t>
            </a:r>
            <a:r>
              <a:rPr lang="ko-KR" altLang="ko-KR" sz="1400" dirty="0" smtClean="0"/>
              <a:t>을 정부주도의 국가적인 사업으로 추진</a:t>
            </a:r>
            <a:r>
              <a:rPr lang="en-US" altLang="ko-KR" sz="1400" dirty="0" smtClean="0"/>
              <a:t>, </a:t>
            </a:r>
            <a:r>
              <a:rPr lang="ko-KR" altLang="ko-KR" sz="1400" dirty="0" smtClean="0"/>
              <a:t>제조업중심에 </a:t>
            </a:r>
            <a:r>
              <a:rPr lang="en-US" altLang="ko-KR" sz="1400" dirty="0" smtClean="0"/>
              <a:t>IT</a:t>
            </a:r>
            <a:r>
              <a:rPr lang="ko-KR" altLang="ko-KR" sz="1400" dirty="0" smtClean="0"/>
              <a:t>접목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ko-KR" sz="1400" b="1" dirty="0" smtClean="0"/>
              <a:t>미국의 </a:t>
            </a:r>
            <a:r>
              <a:rPr lang="ko-KR" altLang="ko-KR" sz="1400" b="1" dirty="0" err="1"/>
              <a:t>산업인터넷</a:t>
            </a:r>
            <a:r>
              <a:rPr lang="ko-KR" altLang="ko-KR" sz="1400" b="1" dirty="0"/>
              <a:t> </a:t>
            </a:r>
            <a:r>
              <a:rPr lang="ko-KR" altLang="ko-KR" sz="1400" b="1" dirty="0" smtClean="0"/>
              <a:t>컨소시엄</a:t>
            </a:r>
            <a:r>
              <a:rPr lang="en-US" altLang="ko-KR" sz="1400" dirty="0" smtClean="0"/>
              <a:t/>
            </a:r>
            <a:br>
              <a:rPr lang="en-US" altLang="ko-KR" sz="1400" dirty="0" smtClean="0"/>
            </a:br>
            <a:r>
              <a:rPr lang="ko-KR" altLang="ko-KR" sz="1400" dirty="0"/>
              <a:t>글로벌</a:t>
            </a:r>
            <a:r>
              <a:rPr lang="en-US" altLang="ko-KR" sz="1400" dirty="0"/>
              <a:t>IT</a:t>
            </a:r>
            <a:r>
              <a:rPr lang="ko-KR" altLang="ko-KR" sz="1400" dirty="0"/>
              <a:t>기업들을 중심으로 구성된 민간컨소시엄들이 주도적인 역할</a:t>
            </a:r>
            <a:r>
              <a:rPr lang="en-US" altLang="ko-KR" sz="1400" dirty="0"/>
              <a:t>, </a:t>
            </a:r>
            <a:r>
              <a:rPr lang="ko-KR" altLang="ko-KR" sz="1400" dirty="0" err="1"/>
              <a:t>어느산업에도</a:t>
            </a:r>
            <a:r>
              <a:rPr lang="ko-KR" altLang="ko-KR" sz="1400" dirty="0"/>
              <a:t> 적용이 가능한</a:t>
            </a:r>
            <a:r>
              <a:rPr lang="en-US" altLang="ko-KR" sz="1400" dirty="0"/>
              <a:t> IoT </a:t>
            </a:r>
            <a:r>
              <a:rPr lang="ko-KR" altLang="ko-KR" sz="1400" dirty="0"/>
              <a:t>혹은 </a:t>
            </a:r>
            <a:r>
              <a:rPr lang="en-US" altLang="ko-KR" sz="1400" dirty="0"/>
              <a:t>IT</a:t>
            </a:r>
            <a:r>
              <a:rPr lang="ko-KR" altLang="ko-KR" sz="1400" dirty="0"/>
              <a:t>를 제조업경쟁력강화에 적용시키는 </a:t>
            </a:r>
            <a:r>
              <a:rPr lang="ko-KR" altLang="ko-KR" sz="1400" dirty="0" smtClean="0"/>
              <a:t>전략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ko-KR" sz="1400" b="1" dirty="0"/>
              <a:t>중국의 제조</a:t>
            </a:r>
            <a:r>
              <a:rPr lang="en-US" altLang="ko-KR" sz="1400" b="1" dirty="0" smtClean="0"/>
              <a:t>2025</a:t>
            </a:r>
            <a:br>
              <a:rPr lang="en-US" altLang="ko-KR" sz="1400" b="1" dirty="0" smtClean="0"/>
            </a:br>
            <a:r>
              <a:rPr lang="en-US" altLang="ko-KR" sz="1400" dirty="0"/>
              <a:t>5</a:t>
            </a:r>
            <a:r>
              <a:rPr lang="ko-KR" altLang="ko-KR" sz="1400" dirty="0" err="1"/>
              <a:t>대주요공정</a:t>
            </a:r>
            <a:r>
              <a:rPr lang="en-US" altLang="ko-KR" sz="1400" dirty="0"/>
              <a:t>; </a:t>
            </a:r>
            <a:r>
              <a:rPr lang="ko-KR" altLang="ko-KR" sz="1400" dirty="0"/>
              <a:t>체제</a:t>
            </a:r>
            <a:r>
              <a:rPr lang="en-US" altLang="ko-KR" sz="1400" dirty="0"/>
              <a:t>-</a:t>
            </a:r>
            <a:r>
              <a:rPr lang="ko-KR" altLang="ko-KR" sz="1400" dirty="0" err="1"/>
              <a:t>매카니즘</a:t>
            </a:r>
            <a:r>
              <a:rPr lang="ko-KR" altLang="ko-KR" sz="1400" dirty="0"/>
              <a:t> </a:t>
            </a:r>
            <a:r>
              <a:rPr lang="ko-KR" altLang="ko-KR" sz="1400" dirty="0" err="1"/>
              <a:t>개혁심화</a:t>
            </a:r>
            <a:r>
              <a:rPr lang="en-US" altLang="ko-KR" sz="1400" dirty="0"/>
              <a:t>, </a:t>
            </a:r>
            <a:r>
              <a:rPr lang="ko-KR" altLang="ko-KR" sz="1400" dirty="0" err="1"/>
              <a:t>스마트제조</a:t>
            </a:r>
            <a:r>
              <a:rPr lang="en-US" altLang="ko-KR" sz="1400" dirty="0"/>
              <a:t>, </a:t>
            </a:r>
            <a:r>
              <a:rPr lang="ko-KR" altLang="ko-KR" sz="1400" dirty="0"/>
              <a:t>탄탄한 </a:t>
            </a:r>
            <a:r>
              <a:rPr lang="ko-KR" altLang="ko-KR" sz="1400" dirty="0" err="1"/>
              <a:t>공업기초</a:t>
            </a:r>
            <a:r>
              <a:rPr lang="en-US" altLang="ko-KR" sz="1400" dirty="0"/>
              <a:t>, </a:t>
            </a:r>
            <a:r>
              <a:rPr lang="ko-KR" altLang="ko-KR" sz="1400" dirty="0" err="1"/>
              <a:t>그린제조</a:t>
            </a:r>
            <a:r>
              <a:rPr lang="en-US" altLang="ko-KR" sz="1400" dirty="0"/>
              <a:t>, </a:t>
            </a:r>
            <a:r>
              <a:rPr lang="ko-KR" altLang="ko-KR" sz="1400" dirty="0"/>
              <a:t>첨단설비혁신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26235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한국의 제조업 르네상스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6318" y="2323800"/>
            <a:ext cx="8825659" cy="3416300"/>
          </a:xfrm>
        </p:spPr>
        <p:txBody>
          <a:bodyPr/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1026" name="Picture 2" descr="ì ì¡°2030ì ëí ì´ë¯¸ì§ ê²ìê²°ê³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77" y="2895599"/>
            <a:ext cx="10806468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686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제조업 르네상스의 내용</a:t>
            </a:r>
            <a:endParaRPr lang="ko-KR" altLang="en-US" dirty="0"/>
          </a:p>
        </p:txBody>
      </p:sp>
      <p:sp>
        <p:nvSpPr>
          <p:cNvPr id="4" name="AutoShape 2" descr="ì ì¡°2030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913" y="2463501"/>
            <a:ext cx="11209467" cy="415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38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 4.0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368527" y="2850926"/>
            <a:ext cx="5346551" cy="38618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1500" dirty="0"/>
              <a:t>IR 4.0</a:t>
            </a:r>
            <a:r>
              <a:rPr lang="ko-KR" altLang="ko-KR" sz="1500" dirty="0"/>
              <a:t>의 의미</a:t>
            </a:r>
            <a:r>
              <a:rPr lang="en-US" altLang="ko-KR" sz="1500" dirty="0"/>
              <a:t>: </a:t>
            </a:r>
            <a:r>
              <a:rPr lang="ko-KR" altLang="ko-KR" sz="1500" dirty="0"/>
              <a:t>독일어 </a:t>
            </a:r>
            <a:r>
              <a:rPr lang="en-US" altLang="ko-KR" sz="1500" dirty="0"/>
              <a:t>Industrie ≠ </a:t>
            </a:r>
            <a:r>
              <a:rPr lang="ko-KR" altLang="ko-KR" sz="1500" dirty="0"/>
              <a:t>영어 </a:t>
            </a:r>
            <a:r>
              <a:rPr lang="en-US" altLang="ko-KR" sz="1500" dirty="0" smtClean="0"/>
              <a:t>Industry</a:t>
            </a:r>
            <a:br>
              <a:rPr lang="en-US" altLang="ko-KR" sz="1500" dirty="0" smtClean="0"/>
            </a:br>
            <a:r>
              <a:rPr lang="en-US" altLang="ko-KR" sz="1500" b="1" i="1" dirty="0"/>
              <a:t>Industrie</a:t>
            </a:r>
            <a:r>
              <a:rPr lang="en-US" altLang="ko-KR" sz="1500" dirty="0"/>
              <a:t>: </a:t>
            </a:r>
            <a:r>
              <a:rPr lang="ko-KR" altLang="ko-KR" sz="1500" dirty="0"/>
              <a:t>경제 또는 산업의 한 분야로 공장 및 설비에서 수행되는 물리적인 제품의 제조 및 </a:t>
            </a:r>
            <a:r>
              <a:rPr lang="ko-KR" altLang="ko-KR" sz="1500" dirty="0" err="1"/>
              <a:t>추가작업</a:t>
            </a:r>
            <a:r>
              <a:rPr lang="en-US" altLang="ko-KR" sz="1500" dirty="0"/>
              <a:t>, Industrialization</a:t>
            </a:r>
            <a:r>
              <a:rPr lang="ko-KR" altLang="ko-KR" sz="1500" dirty="0"/>
              <a:t>은 기계화 혹은 자동화를 통한 </a:t>
            </a:r>
            <a:r>
              <a:rPr lang="ko-KR" altLang="ko-KR" sz="1500" dirty="0" err="1"/>
              <a:t>제조방식의</a:t>
            </a:r>
            <a:r>
              <a:rPr lang="ko-KR" altLang="ko-KR" sz="1500" dirty="0"/>
              <a:t> 발전 및 </a:t>
            </a:r>
            <a:r>
              <a:rPr lang="ko-KR" altLang="ko-KR" sz="1500" dirty="0" smtClean="0"/>
              <a:t>진행과정</a:t>
            </a:r>
            <a:r>
              <a:rPr lang="en-US" altLang="ko-KR" sz="1500" dirty="0" smtClean="0"/>
              <a:t/>
            </a:r>
            <a:br>
              <a:rPr lang="en-US" altLang="ko-KR" sz="1500" dirty="0" smtClean="0"/>
            </a:br>
            <a:r>
              <a:rPr lang="en-US" altLang="ko-KR" sz="1500" b="1" i="1" dirty="0"/>
              <a:t>Industry</a:t>
            </a:r>
            <a:r>
              <a:rPr lang="en-US" altLang="ko-KR" sz="1500" dirty="0"/>
              <a:t>: </a:t>
            </a:r>
            <a:r>
              <a:rPr lang="ko-KR" altLang="ko-KR" sz="1500" dirty="0" err="1"/>
              <a:t>제조업뿐만</a:t>
            </a:r>
            <a:r>
              <a:rPr lang="ko-KR" altLang="ko-KR" sz="1500" dirty="0"/>
              <a:t> 아니라 다른 산업 혹은 경제분야를 </a:t>
            </a:r>
            <a:r>
              <a:rPr lang="ko-KR" altLang="ko-KR" sz="1500" dirty="0" smtClean="0"/>
              <a:t>포함</a:t>
            </a:r>
            <a:r>
              <a:rPr lang="en-US" altLang="ko-KR" sz="1500" dirty="0" smtClean="0"/>
              <a:t/>
            </a:r>
            <a:br>
              <a:rPr lang="en-US" altLang="ko-KR" sz="1500" dirty="0" smtClean="0"/>
            </a:br>
            <a:r>
              <a:rPr lang="en-US" altLang="ko-KR" sz="1500" b="1" i="1" u="sng" dirty="0"/>
              <a:t>IR 4.0</a:t>
            </a:r>
            <a:r>
              <a:rPr lang="ko-KR" altLang="ko-KR" sz="1500" b="1" i="1" u="sng" dirty="0"/>
              <a:t>은</a:t>
            </a:r>
            <a:r>
              <a:rPr lang="en-US" altLang="ko-KR" sz="1500" b="1" i="1" u="sng" dirty="0"/>
              <a:t>’</a:t>
            </a:r>
            <a:r>
              <a:rPr lang="ko-KR" altLang="ko-KR" sz="1500" b="1" i="1" u="sng" dirty="0"/>
              <a:t>독일 제조업의 차세대 전략</a:t>
            </a:r>
            <a:r>
              <a:rPr lang="en-US" altLang="ko-KR" sz="1500" b="1" i="1" u="sng" dirty="0"/>
              <a:t>’  =&gt; </a:t>
            </a:r>
            <a:r>
              <a:rPr lang="ko-KR" altLang="ko-KR" sz="1500" b="1" i="1" u="sng" dirty="0"/>
              <a:t>제조</a:t>
            </a:r>
            <a:r>
              <a:rPr lang="en-US" altLang="ko-KR" sz="1500" b="1" i="1" u="sng" dirty="0"/>
              <a:t>4.0</a:t>
            </a:r>
            <a:endParaRPr lang="ko-KR" altLang="ko-KR" sz="1500" b="1" i="1" u="sng" dirty="0"/>
          </a:p>
          <a:p>
            <a:endParaRPr lang="ko-KR" altLang="ko-KR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975" y="2314207"/>
            <a:ext cx="5336036" cy="43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19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 4.0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41064" y="2603500"/>
            <a:ext cx="11252498" cy="34163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dirty="0"/>
              <a:t>2011</a:t>
            </a:r>
            <a:r>
              <a:rPr lang="ko-KR" altLang="ko-KR" dirty="0"/>
              <a:t>년 「</a:t>
            </a:r>
            <a:r>
              <a:rPr lang="en-US" altLang="ko-KR" dirty="0"/>
              <a:t>3</a:t>
            </a:r>
            <a:r>
              <a:rPr lang="ko-KR" altLang="ko-KR" dirty="0" err="1"/>
              <a:t>차산업혁명</a:t>
            </a:r>
            <a:r>
              <a:rPr lang="ko-KR" altLang="ko-KR" dirty="0"/>
              <a:t>」</a:t>
            </a:r>
            <a:r>
              <a:rPr lang="en-US" altLang="ko-KR" dirty="0"/>
              <a:t>Jeremy Rifkin: </a:t>
            </a:r>
            <a:r>
              <a:rPr lang="ko-KR" altLang="ko-KR" dirty="0"/>
              <a:t>시장에 대한 여러 현상을 묘사하면서 신 재생에너지가 </a:t>
            </a:r>
            <a:r>
              <a:rPr lang="ko-KR" altLang="ko-KR" dirty="0" err="1"/>
              <a:t>핵심요인이라</a:t>
            </a:r>
            <a:r>
              <a:rPr lang="ko-KR" altLang="ko-KR" dirty="0"/>
              <a:t> 주장하였으나 독일에서는 새로운 비즈니스 모델 정도로 여김</a:t>
            </a:r>
            <a:r>
              <a:rPr lang="en-US" altLang="ko-KR" dirty="0"/>
              <a:t>. </a:t>
            </a:r>
            <a:r>
              <a:rPr lang="ko-KR" altLang="ko-KR" dirty="0"/>
              <a:t>독일에서는 </a:t>
            </a:r>
            <a:r>
              <a:rPr lang="en-US" altLang="ko-KR" dirty="0"/>
              <a:t>3</a:t>
            </a:r>
            <a:r>
              <a:rPr lang="ko-KR" altLang="ko-KR" dirty="0"/>
              <a:t>차산업혁명이 자동화를 통해 시작되었다고 보았으며</a:t>
            </a:r>
            <a:r>
              <a:rPr lang="en-US" altLang="ko-KR" dirty="0"/>
              <a:t>, </a:t>
            </a:r>
            <a:r>
              <a:rPr lang="ko-KR" altLang="ko-KR" dirty="0"/>
              <a:t>더 큰 변화는 </a:t>
            </a:r>
            <a:r>
              <a:rPr lang="en-US" altLang="ko-KR" dirty="0"/>
              <a:t>CPS, </a:t>
            </a:r>
            <a:r>
              <a:rPr lang="ko-KR" altLang="ko-KR" dirty="0"/>
              <a:t>자동화시스템</a:t>
            </a:r>
            <a:r>
              <a:rPr lang="en-US" altLang="ko-KR" dirty="0"/>
              <a:t>, IoT </a:t>
            </a:r>
            <a:r>
              <a:rPr lang="ko-KR" altLang="ko-KR" dirty="0"/>
              <a:t>가 서로 융합되면서 생겨났으며 그 변화가 너무 커서 </a:t>
            </a:r>
            <a:r>
              <a:rPr lang="en-US" altLang="ko-KR" dirty="0"/>
              <a:t>4</a:t>
            </a:r>
            <a:r>
              <a:rPr lang="ko-KR" altLang="ko-KR" dirty="0"/>
              <a:t>차 산업혁명이라고 부르게 됨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dirty="0"/>
              <a:t>http://www.zdnet.co.kr/news/news_view_asp?article_id=20170329171727</a:t>
            </a:r>
            <a:endParaRPr lang="ko-KR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296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</a:t>
            </a:r>
            <a:r>
              <a:rPr lang="ko-KR" altLang="en-US" dirty="0" smtClean="0"/>
              <a:t> </a:t>
            </a:r>
            <a:r>
              <a:rPr lang="en-US" altLang="ko-KR" dirty="0" smtClean="0"/>
              <a:t>4.0</a:t>
            </a:r>
            <a:r>
              <a:rPr lang="ko-KR" altLang="en-US" dirty="0" smtClean="0"/>
              <a:t>의 역할</a:t>
            </a:r>
            <a:endParaRPr lang="ko-KR" altLang="en-US" dirty="0"/>
          </a:p>
        </p:txBody>
      </p:sp>
      <p:graphicFrame>
        <p:nvGraphicFramePr>
          <p:cNvPr id="6" name="다이어그램 5"/>
          <p:cNvGraphicFramePr/>
          <p:nvPr>
            <p:extLst>
              <p:ext uri="{D42A27DB-BD31-4B8C-83A1-F6EECF244321}">
                <p14:modId xmlns:p14="http://schemas.microsoft.com/office/powerpoint/2010/main" xmlns="" val="3317656784"/>
              </p:ext>
            </p:extLst>
          </p:nvPr>
        </p:nvGraphicFramePr>
        <p:xfrm>
          <a:off x="1471660" y="158027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62287" y="615337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Input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3040" y="6153374"/>
            <a:ext cx="107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Process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86164" y="6153374"/>
            <a:ext cx="113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Output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7682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IR4.0</a:t>
            </a:r>
            <a:r>
              <a:rPr lang="ko-KR" altLang="ko-KR" dirty="0"/>
              <a:t>의 </a:t>
            </a:r>
            <a:r>
              <a:rPr lang="ko-KR" altLang="ko-KR" dirty="0" err="1"/>
              <a:t>주요특성</a:t>
            </a:r>
            <a:r>
              <a:rPr lang="ko-KR" altLang="ko-KR" dirty="0"/>
              <a:t> 및 </a:t>
            </a:r>
            <a:r>
              <a:rPr lang="ko-KR" altLang="ko-KR" dirty="0" smtClean="0"/>
              <a:t>구성요소</a:t>
            </a:r>
            <a:r>
              <a:rPr lang="en-US" altLang="ko-KR" dirty="0" smtClean="0"/>
              <a:t> (</a:t>
            </a:r>
            <a:r>
              <a:rPr lang="ko-KR" altLang="en-US" dirty="0" err="1" smtClean="0"/>
              <a:t>대상제품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그림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409" y="2559050"/>
            <a:ext cx="10851516" cy="429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44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84</TotalTime>
  <Words>619</Words>
  <Application>Microsoft Office PowerPoint</Application>
  <PresentationFormat>사용자 지정</PresentationFormat>
  <Paragraphs>59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이온(회의실)</vt:lpstr>
      <vt:lpstr>국가경쟁력의 미래 IR 4.0 feat Smart_Factory  </vt:lpstr>
      <vt:lpstr>무한경쟁시대의 제조업의 중요성</vt:lpstr>
      <vt:lpstr>선진국들의 스마트 제조</vt:lpstr>
      <vt:lpstr>한국의 제조업 르네상스</vt:lpstr>
      <vt:lpstr>제조업 르네상스의 내용</vt:lpstr>
      <vt:lpstr>IR 4.0</vt:lpstr>
      <vt:lpstr>IR 4.0</vt:lpstr>
      <vt:lpstr>IR 4.0의 역할</vt:lpstr>
      <vt:lpstr>IR4.0의 주요특성 및 구성요소 (대상제품)</vt:lpstr>
      <vt:lpstr>IR4.0의 주요특성 및 구성요소 (대상제품)</vt:lpstr>
      <vt:lpstr>IR4.0의 주요특성 및 구성요소 (제조인프라)</vt:lpstr>
      <vt:lpstr>IR4.0의 주요특성 및 구성요소 (제조인프라)</vt:lpstr>
      <vt:lpstr>IR 4.0 시나리오의 예</vt:lpstr>
      <vt:lpstr>IR 4.0관련 새로운 비즈니스 모델</vt:lpstr>
      <vt:lpstr>네트워크 효과 기반의 생태계 전략 구현 방안 </vt:lpstr>
      <vt:lpstr>네트워크 효과 기반의 생태계 전략 구현 방안 </vt:lpstr>
      <vt:lpstr>네트워크 효과 기반의 생태계 전략 구현 방안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국가경쟁력의 미래 IR 4.0 feat Smart_Factory</dc:title>
  <dc:creator>오 세구</dc:creator>
  <cp:lastModifiedBy>com</cp:lastModifiedBy>
  <cp:revision>11</cp:revision>
  <cp:lastPrinted>2019-07-16T02:10:11Z</cp:lastPrinted>
  <dcterms:created xsi:type="dcterms:W3CDTF">2019-07-16T01:11:40Z</dcterms:created>
  <dcterms:modified xsi:type="dcterms:W3CDTF">2019-07-23T08:29:04Z</dcterms:modified>
</cp:coreProperties>
</file>